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44" r:id="rId2"/>
    <p:sldId id="325" r:id="rId3"/>
    <p:sldId id="353" r:id="rId4"/>
    <p:sldId id="357" r:id="rId5"/>
    <p:sldId id="354" r:id="rId6"/>
    <p:sldId id="355" r:id="rId7"/>
    <p:sldId id="358" r:id="rId8"/>
    <p:sldId id="356" r:id="rId9"/>
    <p:sldId id="363" r:id="rId10"/>
    <p:sldId id="364" r:id="rId11"/>
    <p:sldId id="345" r:id="rId12"/>
    <p:sldId id="346" r:id="rId13"/>
    <p:sldId id="347" r:id="rId14"/>
    <p:sldId id="348" r:id="rId15"/>
    <p:sldId id="349" r:id="rId16"/>
    <p:sldId id="350" r:id="rId17"/>
    <p:sldId id="351" r:id="rId18"/>
    <p:sldId id="352" r:id="rId19"/>
    <p:sldId id="304" r:id="rId20"/>
    <p:sldId id="365" r:id="rId21"/>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33CC"/>
    <a:srgbClr val="492F92"/>
    <a:srgbClr val="D3CDE1"/>
    <a:srgbClr val="8585BE"/>
    <a:srgbClr val="007C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2" autoAdjust="0"/>
    <p:restoredTop sz="51155" autoAdjust="0"/>
  </p:normalViewPr>
  <p:slideViewPr>
    <p:cSldViewPr showGuides="1">
      <p:cViewPr varScale="1">
        <p:scale>
          <a:sx n="36" d="100"/>
          <a:sy n="36" d="100"/>
        </p:scale>
        <p:origin x="-2334" y="-78"/>
      </p:cViewPr>
      <p:guideLst>
        <p:guide orient="horz" pos="1185"/>
        <p:guide pos="13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40" y="1"/>
            <a:ext cx="2949099" cy="497205"/>
          </a:xfrm>
          <a:prstGeom prst="rect">
            <a:avLst/>
          </a:prstGeom>
        </p:spPr>
        <p:txBody>
          <a:bodyPr vert="horz" lIns="91440" tIns="45720" rIns="91440" bIns="45720" rtlCol="0"/>
          <a:lstStyle>
            <a:lvl1pPr algn="r">
              <a:defRPr sz="1200"/>
            </a:lvl1pPr>
          </a:lstStyle>
          <a:p>
            <a:fld id="{F62D3C6A-CF16-4B8A-AE64-7559FD68468A}" type="datetimeFigureOut">
              <a:rPr lang="en-GB" smtClean="0"/>
              <a:t>16/07/2019</a:t>
            </a:fld>
            <a:endParaRPr lang="en-GB"/>
          </a:p>
        </p:txBody>
      </p:sp>
      <p:sp>
        <p:nvSpPr>
          <p:cNvPr id="4" name="Slide Image Placeholder 3"/>
          <p:cNvSpPr>
            <a:spLocks noGrp="1" noRot="1" noChangeAspect="1"/>
          </p:cNvSpPr>
          <p:nvPr>
            <p:ph type="sldImg" idx="2"/>
          </p:nvPr>
        </p:nvSpPr>
        <p:spPr>
          <a:xfrm>
            <a:off x="919163"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70"/>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1440" tIns="45720" rIns="91440" bIns="45720" rtlCol="0" anchor="b"/>
          <a:lstStyle>
            <a:lvl1pPr algn="r">
              <a:defRPr sz="1200"/>
            </a:lvl1pPr>
          </a:lstStyle>
          <a:p>
            <a:fld id="{71646FCB-3CEE-428D-B50F-B562299EB96F}" type="slidenum">
              <a:rPr lang="en-GB" smtClean="0"/>
              <a:t>‹#›</a:t>
            </a:fld>
            <a:endParaRPr lang="en-GB"/>
          </a:p>
        </p:txBody>
      </p:sp>
    </p:spTree>
    <p:extLst>
      <p:ext uri="{BB962C8B-B14F-4D97-AF65-F5344CB8AC3E}">
        <p14:creationId xmlns:p14="http://schemas.microsoft.com/office/powerpoint/2010/main" val="835773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919163" y="746125"/>
            <a:ext cx="4967287" cy="3727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group will need:</a:t>
            </a:r>
          </a:p>
          <a:p>
            <a:pPr marL="171450" marR="0" lvl="0" indent="-171450" algn="l" rtl="0">
              <a:spcBef>
                <a:spcPts val="0"/>
              </a:spcBef>
              <a:spcAft>
                <a:spcPts val="0"/>
              </a:spcAft>
              <a:buFont typeface="Arial" panose="020B0604020202020204" pitchFamily="34" charset="0"/>
              <a:buChar char="•"/>
            </a:pPr>
            <a:r>
              <a:rPr lang="en-GB" sz="1200" b="0" i="0" u="none" strike="noStrike" cap="none" baseline="0" dirty="0" smtClean="0">
                <a:solidFill>
                  <a:schemeClr val="dk1"/>
                </a:solidFill>
                <a:latin typeface="+mn-lt"/>
                <a:ea typeface="Calibri"/>
                <a:cs typeface="Calibri"/>
                <a:sym typeface="Calibri"/>
              </a:rPr>
              <a:t>A copy of any guidance the school currently have developed on handwriting</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participant will need the following materials:</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the Handwriting – Foundations and Building Blocks Guidance</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the Teaching Letter Formation Guidance</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the Grapheme Guidance</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Activity 1</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mn-lt"/>
                <a:ea typeface="Calibri"/>
                <a:cs typeface="Calibri"/>
                <a:sym typeface="Calibri"/>
              </a:rPr>
              <a:t>A copy of Activity 2.</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1-2: </a:t>
            </a:r>
            <a:r>
              <a:rPr lang="en-GB" sz="1200" b="0" i="0" u="none" strike="noStrike" cap="none" dirty="0" smtClean="0">
                <a:solidFill>
                  <a:schemeClr val="dk1"/>
                </a:solidFill>
                <a:latin typeface="Calibri"/>
                <a:ea typeface="Calibri"/>
                <a:cs typeface="Calibri"/>
                <a:sym typeface="Calibri"/>
              </a:rPr>
              <a:t>5</a:t>
            </a:r>
            <a:r>
              <a:rPr lang="en-GB" sz="1200" b="0" i="0" u="none" strike="noStrike" cap="none" baseline="0" dirty="0" smtClean="0">
                <a:solidFill>
                  <a:schemeClr val="dk1"/>
                </a:solidFill>
                <a:latin typeface="Calibri"/>
                <a:ea typeface="Calibri"/>
                <a:cs typeface="Calibri"/>
                <a:sym typeface="Calibri"/>
              </a:rPr>
              <a:t>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3: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4-7: </a:t>
            </a:r>
            <a:r>
              <a:rPr lang="en-GB" sz="1200" b="0" i="0" u="none" strike="noStrike" cap="none" baseline="0" dirty="0" smtClean="0">
                <a:solidFill>
                  <a:schemeClr val="dk1"/>
                </a:solidFill>
                <a:latin typeface="Calibri"/>
                <a:ea typeface="Calibri"/>
                <a:cs typeface="Calibri"/>
                <a:sym typeface="Calibri"/>
              </a:rPr>
              <a:t>15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8-9: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10-12: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13-17: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18: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19: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20:</a:t>
            </a:r>
            <a:r>
              <a:rPr lang="en-GB" sz="1200" b="0" i="0" u="none" strike="noStrike" cap="none" baseline="0" dirty="0" smtClean="0">
                <a:solidFill>
                  <a:schemeClr val="dk1"/>
                </a:solidFill>
                <a:latin typeface="Calibri"/>
                <a:ea typeface="Calibri"/>
                <a:cs typeface="Calibri"/>
                <a:sym typeface="Calibri"/>
              </a:rPr>
              <a:t> 5 minutes</a:t>
            </a:r>
            <a:endParaRPr lang="en-GB" sz="1200" b="1" i="0" u="none" strike="noStrike" cap="none" baseline="0" dirty="0" smtClean="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54940" y="9445170"/>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a:t>
            </a:r>
            <a:r>
              <a:rPr lang="en-GB" sz="1200" b="1" i="0" u="none" strike="noStrike" cap="none" baseline="0" dirty="0" smtClean="0">
                <a:solidFill>
                  <a:schemeClr val="dk1"/>
                </a:solidFill>
                <a:latin typeface="Calibri"/>
                <a:ea typeface="Calibri"/>
                <a:cs typeface="Calibri"/>
                <a:sym typeface="Calibri"/>
              </a:rPr>
              <a:t>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“In the last session we explored the theory of motor learning. The second activity with the Chinese characters had the cognitive (thinking about it) stage built in. When doing the underwriting with the Nepali this was repetition as opposed to ‘practising it’. F</a:t>
            </a:r>
            <a:r>
              <a:rPr lang="en-GB" sz="1200" b="0" i="1" u="none" strike="noStrike" cap="none" baseline="0" dirty="0" smtClean="0">
                <a:solidFill>
                  <a:schemeClr val="dk1"/>
                </a:solidFill>
                <a:latin typeface="+mn-lt"/>
                <a:sym typeface="Calibri"/>
              </a:rPr>
              <a:t>or handwriting practice, practice would be seen when children were able to write a letter, reflecting on previous feedback, and then reflecting on what was written to inform future practice. Repetition would simply be repeating a letter a number of times, without reflecting on the process, or making changes based on reflections.”</a:t>
            </a:r>
          </a:p>
        </p:txBody>
      </p:sp>
      <p:sp>
        <p:nvSpPr>
          <p:cNvPr id="4" name="Slide Number Placeholder 3"/>
          <p:cNvSpPr>
            <a:spLocks noGrp="1"/>
          </p:cNvSpPr>
          <p:nvPr>
            <p:ph type="sldNum" sz="quarter" idx="10"/>
          </p:nvPr>
        </p:nvSpPr>
        <p:spPr/>
        <p:txBody>
          <a:bodyPr/>
          <a:lstStyle/>
          <a:p>
            <a:fld id="{D3D15E65-79A5-41AE-BA46-95BC932B9114}"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“The</a:t>
            </a:r>
            <a:r>
              <a:rPr lang="en-GB" sz="1200" b="0" i="1" u="none" strike="noStrike" cap="none" baseline="0" dirty="0" smtClean="0">
                <a:solidFill>
                  <a:schemeClr val="dk1"/>
                </a:solidFill>
                <a:latin typeface="Calibri"/>
                <a:ea typeface="Calibri"/>
                <a:cs typeface="Calibri"/>
                <a:sym typeface="Calibri"/>
              </a:rPr>
              <a:t> final section of the Handwriting – Foundations and Building Blocks guidance has been designed to support the formalised teaching of handwriting, built on children’s secure understanding of pencil control concepts.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guidance in teaching handwriting is in two different parts:</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Grapheme Guidance</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Teaching Letter Formation Guidance.</a:t>
            </a:r>
          </a:p>
          <a:p>
            <a:pPr marL="171450" marR="0" lvl="0" indent="-171450" algn="l" rtl="0">
              <a:spcBef>
                <a:spcPts val="0"/>
              </a:spcBef>
              <a:spcAft>
                <a:spcPts val="0"/>
              </a:spcAft>
              <a:buFont typeface="Wingdings" panose="05000000000000000000" pitchFamily="2" charset="2"/>
              <a:buChar char="§"/>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This guidance would not replace the school’s current handwriting programme. As with all resources that have been created to support a developmental approach to literacy, language and communication, these resources would be used to supplement teaching of handwriting. Whilst the school’s handwriting programme/ programmes may provide an overview, for example – the progression in which to teach the letters, the Handwriting – Foundations and Building Blocks guidance will then provide an overview of “The how” to support the teaching of the letter formation.”</a:t>
            </a:r>
            <a:endParaRPr sz="1200" b="0"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11</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a:t>
            </a:r>
            <a:r>
              <a:rPr lang="en-GB" sz="1200" b="1" i="0" u="none" strike="noStrike" cap="none" baseline="0" dirty="0" smtClean="0">
                <a:solidFill>
                  <a:schemeClr val="dk1"/>
                </a:solidFill>
                <a:latin typeface="Calibri"/>
                <a:ea typeface="Calibri"/>
                <a:cs typeface="Calibri"/>
                <a:sym typeface="Calibri"/>
              </a:rPr>
              <a:t>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Grapheme Guidance identifies the different strokes that make up the letters of the lowercase and uppercase alphabets, and numbers. It includes the:</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Straight strokes – different vertical, horizontal and diagonal stokes made in different directions</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Circular strokes – the circles and semi-circles made in different directions.</a:t>
            </a:r>
          </a:p>
          <a:p>
            <a:pPr marL="171450" marR="0" lvl="0" indent="-171450" algn="l" rtl="0">
              <a:spcBef>
                <a:spcPts val="0"/>
              </a:spcBef>
              <a:spcAft>
                <a:spcPts val="0"/>
              </a:spcAft>
              <a:buFont typeface="Wingdings" panose="05000000000000000000" pitchFamily="2" charset="2"/>
              <a:buChar char="§"/>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The Grapheme Guidance provides an outline of the different strokes that children will demonstrate when forming letters and numbers. This is designed to be used as a reference tool to help break down the letters and numbers into the individual stroke shapes that we explored in ‘Shape Formation’ in pencil control.”</a:t>
            </a:r>
          </a:p>
          <a:p>
            <a:pPr marL="0" marR="0" lvl="0" indent="0" algn="l" rtl="0">
              <a:spcBef>
                <a:spcPts val="0"/>
              </a:spcBef>
              <a:spcAft>
                <a:spcPts val="0"/>
              </a:spcAft>
              <a:buFont typeface="Wingdings" panose="05000000000000000000" pitchFamily="2" charset="2"/>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Slides 10-12: 5 minutes</a:t>
            </a:r>
            <a:endParaRPr sz="1200" b="1" i="0"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12</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“The</a:t>
            </a:r>
            <a:r>
              <a:rPr lang="en-GB" sz="1200" b="0" i="1" u="none" strike="noStrike" cap="none" baseline="0" dirty="0" smtClean="0">
                <a:solidFill>
                  <a:schemeClr val="dk1"/>
                </a:solidFill>
                <a:latin typeface="Calibri"/>
                <a:ea typeface="Calibri"/>
                <a:cs typeface="Calibri"/>
                <a:sym typeface="Calibri"/>
              </a:rPr>
              <a:t> Teaching Letter Formation guidance has been created to support practitioners in their teaching of initial letter formation, based on the theory of motor learning. This includes the key components that practitioners should consider as part of the teaching of letter formation, and includes a six step lesson plan that can be used to support the teaching of letter formation.</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There are four key overarching components for practitioners to consider:</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228600" marR="0" lvl="0" indent="-228600" algn="l" rtl="0">
              <a:spcBef>
                <a:spcPts val="0"/>
              </a:spcBef>
              <a:spcAft>
                <a:spcPts val="0"/>
              </a:spcAft>
              <a:buFont typeface="Wingdings" panose="05000000000000000000" pitchFamily="2" charset="2"/>
              <a:buChar char="Ø"/>
            </a:pPr>
            <a:r>
              <a:rPr lang="en-GB" sz="1200" b="0" i="1" u="none" strike="noStrike" cap="none" baseline="0" dirty="0" smtClean="0">
                <a:solidFill>
                  <a:schemeClr val="dk1"/>
                </a:solidFill>
                <a:latin typeface="Calibri"/>
                <a:ea typeface="Calibri"/>
                <a:cs typeface="Calibri"/>
                <a:sym typeface="Calibri"/>
              </a:rPr>
              <a:t>Phoneme/ grapheme correspondence – Children need to know what the grapheme represents, supporting them to make the connection between the phoneme [the sound] and the grapheme(s) [the letter(s)] which represent the phoneme. Children also need to understand why we learn to form the graphemes.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228600" marR="0" lvl="0" indent="-228600" algn="l" rtl="0">
              <a:spcBef>
                <a:spcPts val="0"/>
              </a:spcBef>
              <a:spcAft>
                <a:spcPts val="0"/>
              </a:spcAft>
              <a:buFont typeface="Wingdings" panose="05000000000000000000" pitchFamily="2" charset="2"/>
              <a:buChar char="Ø"/>
            </a:pPr>
            <a:r>
              <a:rPr lang="en-GB" sz="1200" b="0" i="1" u="none" strike="noStrike" cap="none" baseline="0" dirty="0" smtClean="0">
                <a:solidFill>
                  <a:schemeClr val="dk1"/>
                </a:solidFill>
                <a:latin typeface="Calibri"/>
                <a:ea typeface="Calibri"/>
                <a:cs typeface="Calibri"/>
                <a:sym typeface="Calibri"/>
              </a:rPr>
              <a:t>Thinking-looking-doing – It is the brain that learns to write, not the hand. During the cognitive stage of forming graphemes children need to have the opportunity to develop their knowledge and understanding of the shape formation and direction concepts which are associated with forming the grapheme, in order to process the handwriting instruction.</a:t>
            </a:r>
          </a:p>
          <a:p>
            <a:pPr marL="228600" marR="0" lvl="0" indent="-228600" algn="l" rtl="0">
              <a:spcBef>
                <a:spcPts val="0"/>
              </a:spcBef>
              <a:spcAft>
                <a:spcPts val="0"/>
              </a:spcAft>
              <a:buFont typeface="Wingdings" panose="05000000000000000000" pitchFamily="2" charset="2"/>
              <a:buChar char="Ø"/>
            </a:pPr>
            <a:endParaRPr lang="en-GB" sz="1200" b="0" i="1" u="none" strike="noStrike" cap="none" baseline="0" dirty="0" smtClean="0">
              <a:solidFill>
                <a:schemeClr val="dk1"/>
              </a:solidFill>
              <a:latin typeface="Calibri"/>
              <a:ea typeface="Calibri"/>
              <a:cs typeface="Calibri"/>
              <a:sym typeface="Calibri"/>
            </a:endParaRPr>
          </a:p>
          <a:p>
            <a:pPr marL="228600" marR="0" lvl="0" indent="-228600" algn="l" rtl="0">
              <a:spcBef>
                <a:spcPts val="0"/>
              </a:spcBef>
              <a:spcAft>
                <a:spcPts val="0"/>
              </a:spcAft>
              <a:buFont typeface="Wingdings" panose="05000000000000000000" pitchFamily="2" charset="2"/>
              <a:buChar char="Ø"/>
            </a:pPr>
            <a:r>
              <a:rPr lang="en-GB" sz="1200" b="0" i="1" u="none" strike="noStrike" cap="none" baseline="0" dirty="0" smtClean="0">
                <a:solidFill>
                  <a:schemeClr val="dk1"/>
                </a:solidFill>
                <a:latin typeface="Calibri"/>
                <a:ea typeface="Calibri"/>
                <a:cs typeface="Calibri"/>
                <a:sym typeface="Calibri"/>
              </a:rPr>
              <a:t>Vertical and horizontal planes – Children need to develop their understanding of letter formation in the vertical (e.g. the whiteboard) and the horizontal (e.g. the ground or the table) planes. Through developing shape formation and directionality in both the vertical and the horizontal planes, children can explore the different movements that are made, depending on the plane that is being used, e.g. How does the hand move differently when drawing a circle with a large paintbrush and water on the wall, compared with drawing a circle in a tray filled with slime on top of a table whilst sitting down?</a:t>
            </a:r>
          </a:p>
          <a:p>
            <a:pPr marL="228600" marR="0" lvl="0" indent="-228600" algn="l" rtl="0">
              <a:spcBef>
                <a:spcPts val="0"/>
              </a:spcBef>
              <a:spcAft>
                <a:spcPts val="0"/>
              </a:spcAft>
              <a:buFont typeface="Wingdings" panose="05000000000000000000" pitchFamily="2" charset="2"/>
              <a:buChar char="Ø"/>
            </a:pPr>
            <a:endParaRPr lang="en-GB" sz="1200" b="0" i="1" u="none" strike="noStrike" cap="none" baseline="0" dirty="0" smtClean="0">
              <a:solidFill>
                <a:schemeClr val="dk1"/>
              </a:solidFill>
              <a:latin typeface="Calibri"/>
              <a:ea typeface="Calibri"/>
              <a:cs typeface="Calibri"/>
              <a:sym typeface="Calibri"/>
            </a:endParaRPr>
          </a:p>
          <a:p>
            <a:pPr marL="228600" marR="0" lvl="0" indent="-228600" algn="l" rtl="0">
              <a:spcBef>
                <a:spcPts val="0"/>
              </a:spcBef>
              <a:spcAft>
                <a:spcPts val="0"/>
              </a:spcAft>
              <a:buFont typeface="Wingdings" panose="05000000000000000000" pitchFamily="2" charset="2"/>
              <a:buChar char="Ø"/>
            </a:pPr>
            <a:r>
              <a:rPr lang="en-GB" sz="1200" b="0" i="1" u="none" strike="noStrike" cap="none" baseline="0" dirty="0" smtClean="0">
                <a:solidFill>
                  <a:schemeClr val="dk1"/>
                </a:solidFill>
                <a:latin typeface="Calibri"/>
                <a:ea typeface="Calibri"/>
                <a:cs typeface="Calibri"/>
                <a:sym typeface="Calibri"/>
              </a:rPr>
              <a:t>Mindful practice – There is a difference between practice and repetition. Children need to have the opportunity to practise letters mindfully, reflecting on their letter formation each time they form a letter. Children should reflect on the way that they have formed the letter(s) each time during a handwriting lesson, as mindful practice leads to automaticity, which for most children won’t be until the middle of primary school.”</a:t>
            </a:r>
            <a:endParaRPr sz="1200" b="0"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13</a:t>
            </a:fld>
            <a:endParaRPr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“Over the next few</a:t>
            </a:r>
            <a:r>
              <a:rPr lang="en-GB" sz="1200" b="0" i="1" u="none" strike="noStrike" cap="none" baseline="0" dirty="0" smtClean="0">
                <a:solidFill>
                  <a:schemeClr val="dk1"/>
                </a:solidFill>
                <a:latin typeface="Calibri"/>
                <a:ea typeface="Calibri"/>
                <a:cs typeface="Calibri"/>
                <a:sym typeface="Calibri"/>
              </a:rPr>
              <a:t> slides we are going to explore the six step lesson plan that encompasses the key components of handwriting instruction, designed jointly by education and occupational therapy.</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first step of the handwriting lesson plan explores the phoneme/grapheme correspondence with children, highlighting what we are writing and why we are writing it. We should consider how we display the letters in the environment, both in the vertical plane on the board, and in the horizontal plane on the carpet and on tables.”</a:t>
            </a:r>
            <a:endParaRPr sz="1200" b="0"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14</a:t>
            </a:fld>
            <a:endParaRPr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“Step 2 and Step 3 of the lesson plan then look at</a:t>
            </a:r>
            <a:r>
              <a:rPr lang="en-GB" sz="1200" b="0" i="1" u="none" strike="noStrike" cap="none" baseline="0" dirty="0" smtClean="0">
                <a:solidFill>
                  <a:schemeClr val="dk1"/>
                </a:solidFill>
                <a:latin typeface="Calibri"/>
                <a:ea typeface="Calibri"/>
                <a:cs typeface="Calibri"/>
                <a:sym typeface="Calibri"/>
              </a:rPr>
              <a:t> the individual strokes that make up the grapheme.</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In Step 2 we’re looking at the thinking-looking-doing element of the letter formation, so in the example of forming the lower case ‘a’, what we could do is provide children with a selection of the straight and circular shapes, either from Appendix 1, or children could use a material such as pipe-cleaners, and with these shapes children could put them together to form the letter. In this step, practitioners can then explore each of the straight and circular shapes used individually, supporting children to use language to describe the stroke and how these individual strokes could be formed.</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Once children have had the opportunity to explore the individual strokes using materials, in Step 3 children would have opportunities to practise the individual strokes that make up the grapheme in both the vertical and the horizontal planes. For example:</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On the vertical surface this may be on the interactive whiteboard with a finger, or on an easel with paint and paintbrush</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On the horizontal surface this may be tray on the floor or table, filled with glitter, gloop or sand.</a:t>
            </a:r>
          </a:p>
          <a:p>
            <a:pPr marL="171450" marR="0" lvl="0" indent="-171450" algn="l" rtl="0">
              <a:spcBef>
                <a:spcPts val="0"/>
              </a:spcBef>
              <a:spcAft>
                <a:spcPts val="0"/>
              </a:spcAft>
              <a:buFont typeface="Wingdings" panose="05000000000000000000" pitchFamily="2" charset="2"/>
              <a:buChar char="§"/>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0" i="1" u="none" strike="noStrike" cap="none" baseline="0" dirty="0" smtClean="0">
                <a:solidFill>
                  <a:schemeClr val="dk1"/>
                </a:solidFill>
                <a:latin typeface="Calibri"/>
                <a:ea typeface="Calibri"/>
                <a:cs typeface="Calibri"/>
                <a:sym typeface="Calibri"/>
              </a:rPr>
              <a:t>The thinking-looking-doing stage is a critical stage of handwriting development, that supports children to cognitively engage with the different strokes that, when combined, make graphemes.”</a:t>
            </a:r>
            <a:endParaRPr sz="1200" b="0"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15</a:t>
            </a:fld>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facilitator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“After children have had the opportunity to develop their learning on the individual strokes that make up the grapheme, Step 4 and Step 5 explore putting the movements together in order to form graphemes.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Step 4 explores the thinking-looking-doing of putting the strokes together to form the grapheme. The practitioner may model the formation of the letter in both the vertical and the horizontal planes, asking the children ‘What did I do to make the letter?’. The practitioner can support the children to use a variety of language concepts, that make sense to them, to describe what they saw. There are many terms that we use to describe letter formation that can often be ambiguous. It is important that children have the opportunity to use language concepts that make sense to them to describe the movements used to form letters.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In Step 5 of the handwriting lesson plan, children are provided with the opportunities to process the different movements that come together to form the letters, and applying these in the horizontal and vertical planes. Using similar opportunities that were explored in Step 3, children now have the opportunity to put the individual strokes together and form the letters in both the vertical and horizontal plane. The reflection here is critical to developing mindful practice. Working with a partner, children can describe to their partner what they’re doing to form the letter. Having a correctly formed grapheme to compare this to, allows children to reflect on ‘Does this look like the letter I want to write?’. ‘Did I go in the right direction?’, ‘Did I use the correct strokes?’, ‘What should I do next time?’. Practitioners can support this reflection each time that children represent the grapheme in both the vertical and horizontal planes. The difference between the mindful practice and repetition is the opportunity to stop, pause and reflect on what has been done, and what will happen next time.”</a:t>
            </a:r>
            <a:endParaRPr sz="1200" b="0" i="1"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16</a:t>
            </a:fld>
            <a:endParaRPr sz="1200">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 facilitator to share:</a:t>
            </a: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“The first five</a:t>
            </a:r>
            <a:r>
              <a:rPr lang="en-GB" sz="1200" b="0" i="1" u="none" strike="noStrike" cap="none" baseline="0" dirty="0" smtClean="0">
                <a:solidFill>
                  <a:schemeClr val="dk1"/>
                </a:solidFill>
                <a:latin typeface="Calibri"/>
                <a:ea typeface="Calibri"/>
                <a:cs typeface="Calibri"/>
                <a:sym typeface="Calibri"/>
              </a:rPr>
              <a:t> steps have focused on the cognitive thinking-looking-doing activities that underpin letter formation – based on using the individual strokes, and putting the strokes together to form letters. </a:t>
            </a:r>
            <a:r>
              <a:rPr lang="en-GB" sz="1200" b="0" i="1" u="none" strike="noStrike" cap="none" dirty="0" smtClean="0">
                <a:solidFill>
                  <a:schemeClr val="dk1"/>
                </a:solidFill>
                <a:latin typeface="Calibri"/>
                <a:ea typeface="Calibri"/>
                <a:cs typeface="Calibri"/>
                <a:sym typeface="Calibri"/>
              </a:rPr>
              <a:t>The final step – Step 6 – is when we use a writing</a:t>
            </a:r>
            <a:r>
              <a:rPr lang="en-GB" sz="1200" b="0" i="1" u="none" strike="noStrike" cap="none" baseline="0" dirty="0" smtClean="0">
                <a:solidFill>
                  <a:schemeClr val="dk1"/>
                </a:solidFill>
                <a:latin typeface="Calibri"/>
                <a:ea typeface="Calibri"/>
                <a:cs typeface="Calibri"/>
                <a:sym typeface="Calibri"/>
              </a:rPr>
              <a:t> implement, working at a smaller scale, e.g. using a pencil and paper. Step 6 still builds in the opportunities for mindful practice, pausing each time to reflect on what has gone well, and what needs to be done differently next time. Step 6 combines practitioner demonstration, with individual and partner practice.</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Children that experience difficulties with handwriting may do so because of gaps in their earlier pencil control skills, or having a repetition focused handwriting instruction, that does not include the thinking-looking-doing skills that are critical for developing a new motor skill.”</a:t>
            </a: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Slides 13-17:</a:t>
            </a:r>
            <a:r>
              <a:rPr lang="en-GB" sz="1200" b="1" i="0" u="none" strike="noStrike" cap="none" baseline="0" dirty="0" smtClean="0">
                <a:solidFill>
                  <a:schemeClr val="dk1"/>
                </a:solidFill>
                <a:latin typeface="Calibri"/>
                <a:ea typeface="Calibri"/>
                <a:cs typeface="Calibri"/>
                <a:sym typeface="Calibri"/>
              </a:rPr>
              <a:t> 10 minutes</a:t>
            </a:r>
            <a:endParaRPr sz="1200" b="1" i="0"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17</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917575" y="746125"/>
            <a:ext cx="4972050" cy="3729038"/>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facilitator to share:</a:t>
            </a:r>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“For</a:t>
            </a:r>
            <a:r>
              <a:rPr lang="en-GB" sz="1200" b="0" i="1" u="none" strike="noStrike" cap="none" baseline="0" dirty="0" smtClean="0">
                <a:solidFill>
                  <a:schemeClr val="dk1"/>
                </a:solidFill>
                <a:latin typeface="Calibri"/>
                <a:ea typeface="Calibri"/>
                <a:cs typeface="Calibri"/>
                <a:sym typeface="Calibri"/>
              </a:rPr>
              <a:t> the final task we are going to have roundtable discussions on the following two points:</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Which steps of the handwriting lesson plan do you currently incorporate into handwriting instruction</a:t>
            </a:r>
            <a:r>
              <a:rPr lang="en-GB" sz="1200" b="0" i="1" u="none" strike="noStrike" cap="none" baseline="0" dirty="0" smtClean="0">
                <a:solidFill>
                  <a:schemeClr val="dk1"/>
                </a:solidFill>
                <a:latin typeface="Calibri"/>
                <a:ea typeface="Calibri"/>
                <a:cs typeface="Calibri"/>
                <a:sym typeface="Calibri"/>
              </a:rPr>
              <a:t>?</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How do you develop mindful practice in your handwriting instruction?</a:t>
            </a:r>
            <a:endParaRPr lang="en-GB" sz="1200" b="0" i="1"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What elements are you going o further develop to support children’s handwriting development?</a:t>
            </a:r>
          </a:p>
          <a:p>
            <a:pPr marL="171450" marR="0" lvl="0" indent="-171450" algn="l" rtl="0">
              <a:spcBef>
                <a:spcPts val="0"/>
              </a:spcBef>
              <a:spcAft>
                <a:spcPts val="0"/>
              </a:spcAft>
              <a:buFont typeface="Wingdings" panose="05000000000000000000" pitchFamily="2" charset="2"/>
              <a:buChar char="§"/>
            </a:pPr>
            <a:r>
              <a:rPr lang="en-GB" sz="1200" b="0" i="1" u="none" strike="noStrike" cap="none" baseline="0" dirty="0" smtClean="0">
                <a:solidFill>
                  <a:schemeClr val="dk1"/>
                </a:solidFill>
                <a:latin typeface="Calibri"/>
                <a:ea typeface="Calibri"/>
                <a:cs typeface="Calibri"/>
                <a:sym typeface="Calibri"/>
              </a:rPr>
              <a:t>How should the school’s handwriting guidance reflect this?”</a:t>
            </a:r>
          </a:p>
          <a:p>
            <a:pPr marL="0" marR="0" lvl="0" indent="0" algn="l" rtl="0">
              <a:spcBef>
                <a:spcPts val="0"/>
              </a:spcBef>
              <a:spcAft>
                <a:spcPts val="0"/>
              </a:spcAft>
              <a:buFont typeface="Wingdings" panose="05000000000000000000" pitchFamily="2" charset="2"/>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Facilitator to provide time for discussion before collecting responses.</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18: 10 minutes</a:t>
            </a:r>
            <a:endParaRPr sz="1200" b="1" i="0"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54939" y="9445169"/>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18</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400" b="1" dirty="0" smtClean="0">
                <a:solidFill>
                  <a:srgbClr val="000000"/>
                </a:solidFill>
                <a:latin typeface="Arial" panose="020B0604020202020204" pitchFamily="34" charset="0"/>
                <a:cs typeface="Arial" panose="020B0604020202020204" pitchFamily="34" charset="0"/>
              </a:rPr>
              <a:t>Practitioners to discuss:</a:t>
            </a:r>
          </a:p>
          <a:p>
            <a:endParaRPr lang="en-GB" sz="1400" b="1" dirty="0" smtClean="0">
              <a:solidFill>
                <a:srgbClr val="000000"/>
              </a:solidFill>
              <a:latin typeface="Arial" panose="020B0604020202020204" pitchFamily="34" charset="0"/>
              <a:cs typeface="Arial" panose="020B0604020202020204" pitchFamily="34" charset="0"/>
            </a:endParaRPr>
          </a:p>
          <a:p>
            <a:r>
              <a:rPr lang="en-GB" sz="1400" b="1" dirty="0" smtClean="0">
                <a:solidFill>
                  <a:srgbClr val="000000"/>
                </a:solidFill>
                <a:latin typeface="Arial" panose="020B0604020202020204" pitchFamily="34" charset="0"/>
                <a:cs typeface="Arial" panose="020B0604020202020204" pitchFamily="34" charset="0"/>
              </a:rPr>
              <a:t>Handwriting later on…</a:t>
            </a:r>
            <a:endParaRPr lang="en-GB" sz="1200" dirty="0" smtClean="0">
              <a:solidFill>
                <a:srgbClr val="000000"/>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GB" sz="1200" b="1" dirty="0" smtClean="0">
                <a:solidFill>
                  <a:srgbClr val="000000"/>
                </a:solidFill>
                <a:latin typeface="Arial" panose="020B0604020202020204" pitchFamily="34" charset="0"/>
                <a:cs typeface="Arial" panose="020B0604020202020204" pitchFamily="34" charset="0"/>
              </a:rPr>
              <a:t>For children in the upper primary, the majority of children will have a handwriting style that they have already automated. At this stage there is little benefit in practising handwriting.</a:t>
            </a:r>
          </a:p>
          <a:p>
            <a:pPr marL="171450" indent="-171450">
              <a:buFont typeface="Wingdings" panose="05000000000000000000" pitchFamily="2" charset="2"/>
              <a:buChar char="§"/>
            </a:pPr>
            <a:r>
              <a:rPr lang="en-GB" sz="1200" b="1" dirty="0" smtClean="0">
                <a:solidFill>
                  <a:srgbClr val="000000"/>
                </a:solidFill>
                <a:latin typeface="Arial" panose="020B0604020202020204" pitchFamily="34" charset="0"/>
                <a:cs typeface="Arial" panose="020B0604020202020204" pitchFamily="34" charset="0"/>
              </a:rPr>
              <a:t>For children that have difficulties with handwriting, what are the alternative ways that you could support the child to record their information to reduce the handwriting burden?</a:t>
            </a:r>
          </a:p>
          <a:p>
            <a:pPr marL="171450" indent="-171450">
              <a:buFont typeface="Wingdings" panose="05000000000000000000" pitchFamily="2" charset="2"/>
              <a:buChar char="§"/>
            </a:pPr>
            <a:endParaRPr lang="en-GB" sz="1200" b="1" dirty="0" smtClean="0">
              <a:solidFill>
                <a:srgbClr val="000000"/>
              </a:solidFill>
              <a:latin typeface="Arial" panose="020B0604020202020204" pitchFamily="34" charset="0"/>
              <a:cs typeface="Arial" panose="020B0604020202020204" pitchFamily="34" charset="0"/>
            </a:endParaRPr>
          </a:p>
          <a:p>
            <a:pPr marL="0" indent="0">
              <a:buFont typeface="Wingdings" panose="05000000000000000000" pitchFamily="2" charset="2"/>
              <a:buNone/>
            </a:pPr>
            <a:r>
              <a:rPr lang="en-GB" sz="1200" b="1" dirty="0" smtClean="0">
                <a:solidFill>
                  <a:srgbClr val="000000"/>
                </a:solidFill>
                <a:latin typeface="Arial" panose="020B0604020202020204" pitchFamily="34" charset="0"/>
                <a:cs typeface="Arial" panose="020B0604020202020204" pitchFamily="34" charset="0"/>
              </a:rPr>
              <a:t>Provide</a:t>
            </a:r>
            <a:r>
              <a:rPr lang="en-GB" sz="1200" b="1" baseline="0" dirty="0" smtClean="0">
                <a:solidFill>
                  <a:srgbClr val="000000"/>
                </a:solidFill>
                <a:latin typeface="Arial" panose="020B0604020202020204" pitchFamily="34" charset="0"/>
                <a:cs typeface="Arial" panose="020B0604020202020204" pitchFamily="34" charset="0"/>
              </a:rPr>
              <a:t> time to discuss. Collect responses.</a:t>
            </a:r>
          </a:p>
          <a:p>
            <a:pPr marL="0" indent="0">
              <a:buFont typeface="Wingdings" panose="05000000000000000000" pitchFamily="2" charset="2"/>
              <a:buNone/>
            </a:pPr>
            <a:endParaRPr lang="en-GB" sz="1200" b="1" baseline="0" dirty="0" smtClean="0">
              <a:solidFill>
                <a:srgbClr val="000000"/>
              </a:solidFill>
              <a:latin typeface="Arial" panose="020B0604020202020204" pitchFamily="34" charset="0"/>
              <a:cs typeface="Arial" panose="020B0604020202020204" pitchFamily="34" charset="0"/>
            </a:endParaRPr>
          </a:p>
          <a:p>
            <a:pPr marL="0" indent="0">
              <a:buFont typeface="Wingdings" panose="05000000000000000000" pitchFamily="2" charset="2"/>
              <a:buNone/>
            </a:pPr>
            <a:r>
              <a:rPr lang="en-GB" sz="1200" b="1" baseline="0" dirty="0" smtClean="0">
                <a:solidFill>
                  <a:srgbClr val="000000"/>
                </a:solidFill>
                <a:latin typeface="Arial" panose="020B0604020202020204" pitchFamily="34" charset="0"/>
                <a:cs typeface="Arial" panose="020B0604020202020204" pitchFamily="34" charset="0"/>
              </a:rPr>
              <a:t>Facilitator to share:</a:t>
            </a:r>
          </a:p>
          <a:p>
            <a:pPr marL="0" indent="0">
              <a:buFont typeface="Wingdings" panose="05000000000000000000" pitchFamily="2" charset="2"/>
              <a:buNone/>
            </a:pPr>
            <a:endParaRPr lang="en-GB" sz="1200" dirty="0" smtClean="0">
              <a:solidFill>
                <a:srgbClr val="000000"/>
              </a:solidFill>
              <a:latin typeface="Arial" panose="020B0604020202020204" pitchFamily="34" charset="0"/>
              <a:cs typeface="Arial" panose="020B0604020202020204" pitchFamily="34" charset="0"/>
            </a:endParaRPr>
          </a:p>
          <a:p>
            <a:pPr marL="0" indent="0">
              <a:buFont typeface="Wingdings" panose="05000000000000000000" pitchFamily="2" charset="2"/>
              <a:buNone/>
            </a:pPr>
            <a:r>
              <a:rPr lang="en-GB" sz="1200" b="0" i="1" dirty="0" smtClean="0">
                <a:solidFill>
                  <a:srgbClr val="000000"/>
                </a:solidFill>
                <a:latin typeface="Arial" panose="020B0604020202020204" pitchFamily="34" charset="0"/>
                <a:cs typeface="Arial" panose="020B0604020202020204" pitchFamily="34" charset="0"/>
              </a:rPr>
              <a:t>“In the early stages</a:t>
            </a:r>
            <a:r>
              <a:rPr lang="en-GB" sz="1200" b="0" i="1" baseline="0" dirty="0" smtClean="0">
                <a:solidFill>
                  <a:srgbClr val="000000"/>
                </a:solidFill>
                <a:latin typeface="Arial" panose="020B0604020202020204" pitchFamily="34" charset="0"/>
                <a:cs typeface="Arial" panose="020B0604020202020204" pitchFamily="34" charset="0"/>
              </a:rPr>
              <a:t> we can support children’s handwriting development through developmentally appropriate handwriting instruction. For children in the middle stages of school with difficulties in handwriting, we can unpick children’s understanding of pencil control concepts and provide experiences to address gaps through intervention. Children that have difficulties with handwriting will not develop the skills through practising handwriting. We need to consider the skills underpinning handwriting.</a:t>
            </a:r>
          </a:p>
          <a:p>
            <a:pPr marL="0" indent="0">
              <a:buFont typeface="Wingdings" panose="05000000000000000000" pitchFamily="2" charset="2"/>
              <a:buNone/>
            </a:pPr>
            <a:endParaRPr lang="en-GB" sz="1200" b="0" i="1" baseline="0" dirty="0" smtClean="0">
              <a:solidFill>
                <a:srgbClr val="000000"/>
              </a:solidFill>
              <a:latin typeface="Arial" panose="020B0604020202020204" pitchFamily="34" charset="0"/>
              <a:cs typeface="Arial" panose="020B0604020202020204" pitchFamily="34" charset="0"/>
            </a:endParaRPr>
          </a:p>
          <a:p>
            <a:pPr marL="0" indent="0">
              <a:buFont typeface="Wingdings" panose="05000000000000000000" pitchFamily="2" charset="2"/>
              <a:buNone/>
            </a:pPr>
            <a:r>
              <a:rPr lang="en-GB" sz="1200" b="0" i="1" baseline="0" dirty="0" smtClean="0">
                <a:solidFill>
                  <a:srgbClr val="000000"/>
                </a:solidFill>
                <a:latin typeface="Arial" panose="020B0604020202020204" pitchFamily="34" charset="0"/>
                <a:cs typeface="Arial" panose="020B0604020202020204" pitchFamily="34" charset="0"/>
              </a:rPr>
              <a:t>To ensure that handwriting is separate to children’s creation of text, for children that experience difficulties with handwriting we should consider the alternative ways that we can record their learning, e.g. through the use of ICT, so that handwriting can be addressed separately to generating and recording content.”</a:t>
            </a:r>
            <a:endParaRPr lang="en-GB" sz="1200" b="0" i="1" dirty="0" smtClean="0">
              <a:solidFill>
                <a:srgbClr val="000000"/>
              </a:solidFill>
              <a:latin typeface="Arial" panose="020B0604020202020204" pitchFamily="34" charset="0"/>
              <a:cs typeface="Arial" panose="020B0604020202020204" pitchFamily="34" charset="0"/>
            </a:endParaRPr>
          </a:p>
          <a:p>
            <a:endParaRPr lang="en-GB" dirty="0" smtClean="0"/>
          </a:p>
          <a:p>
            <a:r>
              <a:rPr lang="en-GB" b="1" dirty="0" smtClean="0"/>
              <a:t>Slide 19: 10</a:t>
            </a:r>
            <a:r>
              <a:rPr lang="en-GB" b="1" baseline="0" dirty="0" smtClean="0"/>
              <a:t>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endParaRPr lang="en-GB" b="1" baseline="0" dirty="0" smtClean="0"/>
          </a:p>
          <a:p>
            <a:endParaRPr lang="en-GB" i="1" baseline="0" dirty="0" smtClean="0"/>
          </a:p>
          <a:p>
            <a:r>
              <a:rPr lang="en-GB" i="1" baseline="0" dirty="0" smtClean="0"/>
              <a:t>“During the first session of supporting handwriting development we explored:</a:t>
            </a:r>
          </a:p>
          <a:p>
            <a:pPr marL="171450" indent="-171450">
              <a:buFont typeface="Wingdings" panose="05000000000000000000" pitchFamily="2" charset="2"/>
              <a:buChar char="§"/>
            </a:pPr>
            <a:r>
              <a:rPr lang="en-GB" i="1" baseline="0" dirty="0" smtClean="0"/>
              <a:t>the Handwriting Foundations and Building Blocks.</a:t>
            </a:r>
          </a:p>
          <a:p>
            <a:pPr marL="171450" indent="-171450">
              <a:buFont typeface="Wingdings" panose="05000000000000000000" pitchFamily="2" charset="2"/>
              <a:buChar char="§"/>
            </a:pPr>
            <a:r>
              <a:rPr lang="en-GB" i="1" baseline="0" dirty="0" smtClean="0"/>
              <a:t>the pencil control concepts that underpin the teaching of handwriting.”</a:t>
            </a:r>
          </a:p>
          <a:p>
            <a:pPr marL="171450" indent="-171450">
              <a:buFont typeface="Wingdings" panose="05000000000000000000" pitchFamily="2" charset="2"/>
              <a:buChar char="§"/>
            </a:pPr>
            <a:endParaRPr lang="en-GB" i="1" baseline="0" dirty="0" smtClean="0"/>
          </a:p>
          <a:p>
            <a:pPr marL="0" indent="0">
              <a:buFont typeface="Wingdings" panose="05000000000000000000" pitchFamily="2" charset="2"/>
              <a:buNone/>
            </a:pPr>
            <a:r>
              <a:rPr lang="en-GB" b="1" i="0" baseline="0" dirty="0" smtClean="0"/>
              <a:t>Practitioners to discuss:</a:t>
            </a:r>
          </a:p>
          <a:p>
            <a:pPr marL="0" indent="0">
              <a:buFont typeface="Wingdings" panose="05000000000000000000" pitchFamily="2" charset="2"/>
              <a:buNone/>
            </a:pPr>
            <a:r>
              <a:rPr lang="en-GB" b="1" i="0" baseline="0" dirty="0" smtClean="0"/>
              <a:t>How did you engage with the pencil control screen and toolkit?</a:t>
            </a:r>
          </a:p>
          <a:p>
            <a:pPr marL="0" indent="0">
              <a:buFont typeface="Wingdings" panose="05000000000000000000" pitchFamily="2" charset="2"/>
              <a:buNone/>
            </a:pPr>
            <a:endParaRPr lang="en-GB" b="1" i="0" baseline="0" dirty="0" smtClean="0"/>
          </a:p>
          <a:p>
            <a:pPr marL="0" indent="0">
              <a:buFont typeface="Wingdings" panose="05000000000000000000" pitchFamily="2" charset="2"/>
              <a:buNone/>
            </a:pPr>
            <a:r>
              <a:rPr lang="en-GB" b="1" i="0" baseline="0" dirty="0" smtClean="0"/>
              <a:t>Facilitator to provide time to discuss and collect responses.</a:t>
            </a:r>
          </a:p>
          <a:p>
            <a:pPr marL="0" indent="0">
              <a:buFont typeface="Wingdings" panose="05000000000000000000" pitchFamily="2" charset="2"/>
              <a:buNone/>
            </a:pPr>
            <a:endParaRPr lang="en-GB" b="1" i="0" baseline="0" dirty="0" smtClean="0"/>
          </a:p>
          <a:p>
            <a:pPr marL="0" indent="0">
              <a:buFont typeface="Wingdings" panose="05000000000000000000" pitchFamily="2" charset="2"/>
              <a:buNone/>
            </a:pPr>
            <a:r>
              <a:rPr lang="en-GB" b="1" i="0" baseline="0" dirty="0" smtClean="0"/>
              <a:t>Slides 1-2: 5 minutes</a:t>
            </a:r>
          </a:p>
        </p:txBody>
      </p:sp>
      <p:sp>
        <p:nvSpPr>
          <p:cNvPr id="4" name="Slide Number Placeholder 3"/>
          <p:cNvSpPr>
            <a:spLocks noGrp="1"/>
          </p:cNvSpPr>
          <p:nvPr>
            <p:ph type="sldNum" sz="quarter" idx="10"/>
          </p:nvPr>
        </p:nvSpPr>
        <p:spPr/>
        <p:txBody>
          <a:bodyPr/>
          <a:lstStyle/>
          <a:p>
            <a:fld id="{F3FA3FA8-9BC7-475E-BA7E-2C14599A0BB9}"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Practitioners to discuss:</a:t>
            </a:r>
          </a:p>
          <a:p>
            <a:endParaRPr lang="en-GB" b="1" dirty="0" smtClean="0"/>
          </a:p>
          <a:p>
            <a:r>
              <a:rPr lang="en-GB" b="1" i="0" baseline="0" dirty="0" smtClean="0"/>
              <a:t>Following today’s session you are going to consider how you plan for supporting children’s pencil control and handwriting development. </a:t>
            </a:r>
          </a:p>
          <a:p>
            <a:pPr marL="342900" indent="-342900">
              <a:buFont typeface="Arial" panose="020B0604020202020204" pitchFamily="34" charset="0"/>
              <a:buChar char="•"/>
            </a:pPr>
            <a:r>
              <a:rPr lang="en-GB" sz="1200" b="1" i="0" dirty="0" smtClean="0">
                <a:solidFill>
                  <a:srgbClr val="000000"/>
                </a:solidFill>
                <a:latin typeface="Arial" panose="020B0604020202020204" pitchFamily="34" charset="0"/>
                <a:cs typeface="Arial" panose="020B0604020202020204" pitchFamily="34" charset="0"/>
              </a:rPr>
              <a:t>How will you plan for pencil control and handwriting development in your classroom?</a:t>
            </a:r>
          </a:p>
          <a:p>
            <a:pPr marL="342900" indent="-342900">
              <a:buFont typeface="Arial" panose="020B0604020202020204" pitchFamily="34" charset="0"/>
              <a:buChar char="•"/>
            </a:pPr>
            <a:r>
              <a:rPr lang="en-GB" sz="1200" b="1" i="0" dirty="0" smtClean="0">
                <a:solidFill>
                  <a:srgbClr val="000000"/>
                </a:solidFill>
                <a:latin typeface="Arial" panose="020B0604020202020204" pitchFamily="34" charset="0"/>
                <a:cs typeface="Arial" panose="020B0604020202020204" pitchFamily="34" charset="0"/>
              </a:rPr>
              <a:t>How could you observe the impact of planning for pencil control and handwriting development in your classroom?</a:t>
            </a:r>
          </a:p>
          <a:p>
            <a:pPr marL="0" indent="0">
              <a:buFont typeface="Arial" panose="020B0604020202020204" pitchFamily="34" charset="0"/>
              <a:buNone/>
            </a:pPr>
            <a:endParaRPr lang="en-GB" dirty="0" smtClean="0"/>
          </a:p>
          <a:p>
            <a:r>
              <a:rPr lang="en-GB" b="1" dirty="0" smtClean="0"/>
              <a:t>Slide 20: 5 minutes</a:t>
            </a:r>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20</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If your school has developed</a:t>
            </a:r>
            <a:r>
              <a:rPr lang="en-GB" b="1" baseline="0" dirty="0" smtClean="0"/>
              <a:t> guidance for the teaching of handwriting, provide </a:t>
            </a:r>
            <a:endParaRPr lang="en-GB" b="1" dirty="0" smtClean="0"/>
          </a:p>
          <a:p>
            <a:endParaRPr lang="en-GB" b="1" dirty="0" smtClean="0"/>
          </a:p>
          <a:p>
            <a:r>
              <a:rPr lang="en-GB" b="1" dirty="0" smtClean="0"/>
              <a:t>The facilitator to share:</a:t>
            </a:r>
          </a:p>
          <a:p>
            <a:endParaRPr lang="en-GB" b="1" baseline="0" dirty="0" smtClean="0"/>
          </a:p>
          <a:p>
            <a:r>
              <a:rPr lang="en-GB" b="0" i="1" baseline="0" dirty="0" smtClean="0"/>
              <a:t>“In this session we are going to explore the guidance developed by occupational therapists and schools to support the explicit teaching of handwriting. To begin we are going to explore our current practice across the school.”</a:t>
            </a:r>
          </a:p>
          <a:p>
            <a:endParaRPr lang="en-GB" b="0" i="1" baseline="0" dirty="0" smtClean="0"/>
          </a:p>
          <a:p>
            <a:r>
              <a:rPr lang="en-GB" b="1" i="0" baseline="0" dirty="0" smtClean="0"/>
              <a:t>Discuss:</a:t>
            </a:r>
          </a:p>
          <a:p>
            <a:r>
              <a:rPr lang="en-GB" b="1" i="0" baseline="0" dirty="0" smtClean="0"/>
              <a:t>How do we currently plan for handwriting development from the Early Level onwards?</a:t>
            </a:r>
          </a:p>
          <a:p>
            <a:r>
              <a:rPr lang="en-GB" b="1" i="0" baseline="0" dirty="0" smtClean="0"/>
              <a:t>What does a handwriting lesson look like in your classroom?</a:t>
            </a:r>
          </a:p>
          <a:p>
            <a:endParaRPr lang="en-GB" b="1" i="0" baseline="0" dirty="0" smtClean="0"/>
          </a:p>
          <a:p>
            <a:r>
              <a:rPr lang="en-GB" b="1" i="0" baseline="0" dirty="0" smtClean="0"/>
              <a:t>Facilitator to provide practitioners time to discuss. Record key points across the school.</a:t>
            </a:r>
          </a:p>
          <a:p>
            <a:endParaRPr lang="en-GB" b="1" i="0" baseline="0" dirty="0" smtClean="0"/>
          </a:p>
          <a:p>
            <a:r>
              <a:rPr lang="en-GB" b="1" i="0" baseline="0" dirty="0" smtClean="0"/>
              <a:t>Slide 3: 10 minutes</a:t>
            </a:r>
          </a:p>
        </p:txBody>
      </p:sp>
      <p:sp>
        <p:nvSpPr>
          <p:cNvPr id="4" name="Slide Number Placeholder 3"/>
          <p:cNvSpPr>
            <a:spLocks noGrp="1"/>
          </p:cNvSpPr>
          <p:nvPr>
            <p:ph type="sldNum" sz="quarter" idx="10"/>
          </p:nvPr>
        </p:nvSpPr>
        <p:spPr/>
        <p:txBody>
          <a:bodyPr/>
          <a:lstStyle/>
          <a:p>
            <a:fld id="{F3FA3FA8-9BC7-475E-BA7E-2C14599A0BB9}"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endParaRPr lang="en-GB" b="1" baseline="0" dirty="0" smtClean="0"/>
          </a:p>
          <a:p>
            <a:r>
              <a:rPr lang="en-GB" b="0" i="1" baseline="0" dirty="0" smtClean="0"/>
              <a:t>“We’re going to start with writing a sentence in Nepali. On the first line of your handout you have a sentence written in Nepali with the outline of the shapes.”</a:t>
            </a:r>
          </a:p>
          <a:p>
            <a:endParaRPr lang="en-GB" b="0" i="1" baseline="0" dirty="0" smtClean="0"/>
          </a:p>
          <a:p>
            <a:r>
              <a:rPr lang="en-GB" b="1" i="0" baseline="0" dirty="0" smtClean="0"/>
              <a:t>&lt;PowerPoint click one ‘overwriting’&gt;</a:t>
            </a:r>
            <a:r>
              <a:rPr lang="en-GB" b="0" i="1" baseline="0" dirty="0" smtClean="0"/>
              <a:t> “For the first task you should ‘overwrite’ on top of the Nepali (filling in the ‘spaces’ in the shape.”</a:t>
            </a:r>
          </a:p>
          <a:p>
            <a:r>
              <a:rPr lang="en-GB" b="1" i="0" baseline="0" dirty="0" smtClean="0"/>
              <a:t>Facilitator to provide time for practitioners to complete task.</a:t>
            </a:r>
          </a:p>
          <a:p>
            <a:endParaRPr lang="en-GB" b="1" i="0" baseline="0" dirty="0" smtClean="0"/>
          </a:p>
          <a:p>
            <a:r>
              <a:rPr lang="en-GB" b="1" i="0" baseline="0" dirty="0" smtClean="0"/>
              <a:t>&lt;PowerPoint click two ‘underwriting’&gt;</a:t>
            </a:r>
            <a:r>
              <a:rPr lang="en-GB" b="0" i="1" baseline="0" dirty="0" smtClean="0"/>
              <a:t> “For the second task, you should underwrite or copy the Nepali sentence three times </a:t>
            </a:r>
            <a:r>
              <a:rPr lang="en-GB" b="0" i="1" u="sng" baseline="0" dirty="0" smtClean="0"/>
              <a:t>on the line</a:t>
            </a:r>
            <a:r>
              <a:rPr lang="en-GB" b="0" i="1" u="none" baseline="0" dirty="0" smtClean="0"/>
              <a:t>.” </a:t>
            </a:r>
            <a:r>
              <a:rPr lang="en-GB" b="1" i="0" u="none" baseline="0" dirty="0" smtClean="0"/>
              <a:t>(give no clarification of what is meant by ‘on the line’). Facilitator to provide time for practitioners to complete task.</a:t>
            </a:r>
          </a:p>
          <a:p>
            <a:endParaRPr lang="en-GB" b="1" i="0" u="none" baseline="0" dirty="0" smtClean="0"/>
          </a:p>
          <a:p>
            <a:r>
              <a:rPr lang="en-GB" b="1" i="0" u="none" baseline="0" dirty="0" smtClean="0"/>
              <a:t>&lt;PowerPoint click three ‘Now turn it over and write it from memory’&gt; </a:t>
            </a:r>
            <a:r>
              <a:rPr lang="en-GB" b="0" i="1" u="none" baseline="0" dirty="0" smtClean="0"/>
              <a:t>“For the third task, you should turn your paper over and write it from memory.” </a:t>
            </a:r>
          </a:p>
          <a:p>
            <a:r>
              <a:rPr lang="en-GB" b="1" i="0" u="none" baseline="0" dirty="0" smtClean="0"/>
              <a:t>Facilitator to provide time for practitioners to complete task.</a:t>
            </a:r>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Practitioners</a:t>
            </a:r>
            <a:r>
              <a:rPr lang="en-GB" b="1" baseline="0" dirty="0" smtClean="0"/>
              <a:t> to discuss:</a:t>
            </a:r>
          </a:p>
          <a:p>
            <a:pPr marL="171450" indent="-171450">
              <a:buFont typeface="Wingdings" panose="05000000000000000000" pitchFamily="2" charset="2"/>
              <a:buChar char="§"/>
            </a:pPr>
            <a:r>
              <a:rPr lang="en-GB" b="1" baseline="0" dirty="0" smtClean="0"/>
              <a:t>How did you get on?</a:t>
            </a:r>
          </a:p>
          <a:p>
            <a:pPr marL="171450" indent="-171450">
              <a:buFont typeface="Wingdings" panose="05000000000000000000" pitchFamily="2" charset="2"/>
              <a:buChar char="§"/>
            </a:pPr>
            <a:r>
              <a:rPr lang="en-GB" b="1" baseline="0" dirty="0" smtClean="0"/>
              <a:t>What did this task make you think about?</a:t>
            </a:r>
          </a:p>
          <a:p>
            <a:pPr marL="171450" indent="-171450">
              <a:buFont typeface="Wingdings" panose="05000000000000000000" pitchFamily="2" charset="2"/>
              <a:buChar char="§"/>
            </a:pPr>
            <a:endParaRPr lang="en-GB" b="1" baseline="0" dirty="0" smtClean="0"/>
          </a:p>
          <a:p>
            <a:pPr marL="0" indent="0">
              <a:buFont typeface="Wingdings" panose="05000000000000000000" pitchFamily="2" charset="2"/>
              <a:buNone/>
            </a:pPr>
            <a:r>
              <a:rPr lang="en-GB" b="1" baseline="0" dirty="0" smtClean="0"/>
              <a:t>Provide time to discuss, collect responses.</a:t>
            </a:r>
          </a:p>
          <a:p>
            <a:pPr marL="0" indent="0">
              <a:buFont typeface="Wingdings" panose="05000000000000000000" pitchFamily="2" charset="2"/>
              <a:buNone/>
            </a:pPr>
            <a:endParaRPr lang="en-GB" b="1" baseline="0" dirty="0" smtClean="0"/>
          </a:p>
          <a:p>
            <a:pPr marL="0" indent="0">
              <a:buFont typeface="Wingdings" panose="05000000000000000000" pitchFamily="2" charset="2"/>
              <a:buNone/>
            </a:pPr>
            <a:r>
              <a:rPr lang="en-GB" b="1" baseline="0" dirty="0" smtClean="0"/>
              <a:t>Facilitator to share:</a:t>
            </a:r>
          </a:p>
          <a:p>
            <a:pPr marL="0" indent="0">
              <a:buFont typeface="Wingdings" panose="05000000000000000000" pitchFamily="2" charset="2"/>
              <a:buNone/>
            </a:pPr>
            <a:endParaRPr lang="en-GB" b="1" baseline="0" dirty="0" smtClean="0"/>
          </a:p>
          <a:p>
            <a:pPr marL="0" indent="0">
              <a:buFont typeface="Wingdings" panose="05000000000000000000" pitchFamily="2" charset="2"/>
              <a:buNone/>
            </a:pPr>
            <a:r>
              <a:rPr lang="en-GB" b="0" i="1" baseline="0" dirty="0" smtClean="0"/>
              <a:t>“In this task, when practitioners have completed it previously they have commented on:</a:t>
            </a:r>
          </a:p>
          <a:p>
            <a:pPr marL="171450" indent="-171450">
              <a:buFont typeface="Wingdings" panose="05000000000000000000" pitchFamily="2" charset="2"/>
              <a:buChar char="§"/>
            </a:pPr>
            <a:r>
              <a:rPr lang="en-GB" b="0" i="1" baseline="0" dirty="0" smtClean="0"/>
              <a:t>that they’re unsure about the directionality of the individual strokes and movements</a:t>
            </a:r>
          </a:p>
          <a:p>
            <a:pPr marL="171450" indent="-171450">
              <a:buFont typeface="Wingdings" panose="05000000000000000000" pitchFamily="2" charset="2"/>
              <a:buChar char="§"/>
            </a:pPr>
            <a:r>
              <a:rPr lang="en-GB" b="0" i="1" baseline="0" dirty="0" smtClean="0"/>
              <a:t>what ‘on the line’ meant – they might not all look ‘the same’</a:t>
            </a:r>
          </a:p>
          <a:p>
            <a:pPr marL="171450" indent="-171450">
              <a:buFont typeface="Wingdings" panose="05000000000000000000" pitchFamily="2" charset="2"/>
              <a:buChar char="§"/>
            </a:pPr>
            <a:r>
              <a:rPr lang="en-GB" b="0" i="1" baseline="0" dirty="0" smtClean="0"/>
              <a:t>that they don’t have the fluid movements that they do when writing in English</a:t>
            </a:r>
          </a:p>
          <a:p>
            <a:pPr marL="171450" indent="-171450">
              <a:buFont typeface="Wingdings" panose="05000000000000000000" pitchFamily="2" charset="2"/>
              <a:buChar char="§"/>
            </a:pPr>
            <a:r>
              <a:rPr lang="en-GB" b="0" i="1" baseline="0" dirty="0" smtClean="0"/>
              <a:t>that they are unable to write the whole thing from memory as they don’t have an understanding and there are too many chunks of information to remember.” </a:t>
            </a:r>
            <a:endParaRPr lang="en-GB" b="0" i="1"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r>
              <a:rPr lang="en-GB" b="0" i="1" baseline="0" dirty="0" smtClean="0"/>
              <a:t>“In this task you are going to work with a partner to write a Chinese character.”</a:t>
            </a:r>
          </a:p>
          <a:p>
            <a:pPr>
              <a:buFont typeface="Wingdings" panose="05000000000000000000" pitchFamily="2" charset="2"/>
              <a:buNone/>
            </a:pPr>
            <a:endParaRPr lang="en-GB" sz="3600" b="1" dirty="0" smtClean="0"/>
          </a:p>
          <a:p>
            <a:pPr>
              <a:buFont typeface="Wingdings" panose="05000000000000000000" pitchFamily="2" charset="2"/>
              <a:buNone/>
            </a:pPr>
            <a:r>
              <a:rPr lang="en-GB" sz="3600" b="1" dirty="0" smtClean="0"/>
              <a:t>Practitioners to complete task.</a:t>
            </a:r>
          </a:p>
          <a:p>
            <a:pPr>
              <a:buFont typeface="Wingdings" panose="05000000000000000000" pitchFamily="2" charset="2"/>
              <a:buNone/>
            </a:pPr>
            <a:r>
              <a:rPr lang="en-GB" sz="3600" b="1" dirty="0" smtClean="0"/>
              <a:t>In pairs, take it in turns to:</a:t>
            </a:r>
            <a:r>
              <a:rPr lang="en-GB" sz="3600" b="1" baseline="0" dirty="0" smtClean="0"/>
              <a:t> </a:t>
            </a:r>
          </a:p>
          <a:p>
            <a:pPr>
              <a:buFont typeface="Wingdings" panose="05000000000000000000" pitchFamily="2" charset="2"/>
              <a:buNone/>
            </a:pPr>
            <a:r>
              <a:rPr lang="en-GB" sz="3600" b="1" dirty="0" smtClean="0"/>
              <a:t>Choose one of the characters. Use descriptive language to teach your partner how to write the character.</a:t>
            </a:r>
          </a:p>
          <a:p>
            <a:endParaRPr lang="en-GB" b="1" i="0"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Practitioners</a:t>
            </a:r>
            <a:r>
              <a:rPr lang="en-GB" b="1" baseline="0" dirty="0" smtClean="0"/>
              <a:t> to discuss:</a:t>
            </a:r>
          </a:p>
          <a:p>
            <a:pPr marL="171450" indent="-171450">
              <a:buFont typeface="Wingdings" panose="05000000000000000000" pitchFamily="2" charset="2"/>
              <a:buChar char="§"/>
            </a:pPr>
            <a:r>
              <a:rPr lang="en-GB" b="1" baseline="0" dirty="0" smtClean="0"/>
              <a:t>How did you get on?</a:t>
            </a:r>
          </a:p>
          <a:p>
            <a:pPr marL="171450" indent="-171450">
              <a:buFont typeface="Wingdings" panose="05000000000000000000" pitchFamily="2" charset="2"/>
              <a:buChar char="§"/>
            </a:pPr>
            <a:r>
              <a:rPr lang="en-GB" b="1" baseline="0" dirty="0" smtClean="0"/>
              <a:t>What did this task make you think about?</a:t>
            </a:r>
          </a:p>
          <a:p>
            <a:pPr marL="171450" indent="-171450">
              <a:buFont typeface="Wingdings" panose="05000000000000000000" pitchFamily="2" charset="2"/>
              <a:buChar char="§"/>
            </a:pPr>
            <a:endParaRPr lang="en-GB" b="1" baseline="0" dirty="0" smtClean="0"/>
          </a:p>
          <a:p>
            <a:pPr marL="0" indent="0">
              <a:buFont typeface="Wingdings" panose="05000000000000000000" pitchFamily="2" charset="2"/>
              <a:buNone/>
            </a:pPr>
            <a:r>
              <a:rPr lang="en-GB" b="1" baseline="0" dirty="0" smtClean="0"/>
              <a:t>Provide time to discuss, collect responses.</a:t>
            </a:r>
          </a:p>
          <a:p>
            <a:pPr marL="0" indent="0">
              <a:buFont typeface="Wingdings" panose="05000000000000000000" pitchFamily="2" charset="2"/>
              <a:buNone/>
            </a:pPr>
            <a:endParaRPr lang="en-GB" b="1" baseline="0" dirty="0" smtClean="0"/>
          </a:p>
          <a:p>
            <a:pPr marL="0" indent="0">
              <a:buFont typeface="Wingdings" panose="05000000000000000000" pitchFamily="2" charset="2"/>
              <a:buNone/>
            </a:pPr>
            <a:r>
              <a:rPr lang="en-GB" b="1" baseline="0" dirty="0" smtClean="0"/>
              <a:t>Facilitator to share:</a:t>
            </a:r>
          </a:p>
          <a:p>
            <a:pPr marL="0" indent="0">
              <a:buFont typeface="Wingdings" panose="05000000000000000000" pitchFamily="2" charset="2"/>
              <a:buNone/>
            </a:pPr>
            <a:endParaRPr lang="en-GB" b="1" baseline="0" dirty="0" smtClean="0"/>
          </a:p>
          <a:p>
            <a:pPr marL="0" indent="0">
              <a:buFont typeface="Wingdings" panose="05000000000000000000" pitchFamily="2" charset="2"/>
              <a:buNone/>
            </a:pPr>
            <a:r>
              <a:rPr lang="en-GB" b="0" i="1" baseline="0" dirty="0" smtClean="0"/>
              <a:t>“In this task, when practitioners have completed it previously they have commented on:</a:t>
            </a:r>
          </a:p>
          <a:p>
            <a:pPr marL="171450" indent="-171450">
              <a:buFont typeface="Wingdings" panose="05000000000000000000" pitchFamily="2" charset="2"/>
              <a:buChar char="§"/>
            </a:pPr>
            <a:r>
              <a:rPr lang="en-GB" b="0" i="1" baseline="0" dirty="0" smtClean="0"/>
              <a:t>you need to have an understanding of the language concepts in order to do this</a:t>
            </a:r>
          </a:p>
          <a:p>
            <a:pPr marL="171450" indent="-171450">
              <a:buFont typeface="Wingdings" panose="05000000000000000000" pitchFamily="2" charset="2"/>
              <a:buChar char="§"/>
            </a:pPr>
            <a:r>
              <a:rPr lang="en-GB" b="0" i="1" baseline="0" dirty="0" smtClean="0"/>
              <a:t>the language concepts help the information ‘stick’ as you have a description.</a:t>
            </a:r>
          </a:p>
          <a:p>
            <a:pPr marL="171450" indent="-171450">
              <a:buFont typeface="Wingdings" panose="05000000000000000000" pitchFamily="2" charset="2"/>
              <a:buChar char="§"/>
            </a:pPr>
            <a:endParaRPr lang="en-GB" b="0" i="1" baseline="0" dirty="0" smtClean="0"/>
          </a:p>
          <a:p>
            <a:pPr marL="0" indent="0">
              <a:buFont typeface="Wingdings" panose="05000000000000000000" pitchFamily="2" charset="2"/>
              <a:buNone/>
            </a:pPr>
            <a:r>
              <a:rPr lang="en-GB" b="1" i="0" baseline="0" dirty="0" smtClean="0"/>
              <a:t>Slides 4-7: 15 minutes</a:t>
            </a:r>
            <a:endParaRPr lang="en-GB" b="1" i="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endParaRPr lang="en-GB" b="1" baseline="0" dirty="0" smtClean="0"/>
          </a:p>
          <a:p>
            <a:r>
              <a:rPr lang="en-GB" b="0" i="1" baseline="0" dirty="0" smtClean="0"/>
              <a:t>“In this study, 8 year olds learned new ‘letter like’ shapes by either:</a:t>
            </a:r>
          </a:p>
          <a:p>
            <a:pPr marL="171450" indent="-171450">
              <a:buFont typeface="Arial" panose="020B0604020202020204" pitchFamily="34" charset="0"/>
              <a:buChar char="•"/>
            </a:pPr>
            <a:r>
              <a:rPr lang="en-GB" b="0" i="1" baseline="0" dirty="0" smtClean="0"/>
              <a:t>Tracing – writing on top of shapes</a:t>
            </a:r>
          </a:p>
          <a:p>
            <a:pPr marL="171450" indent="-171450">
              <a:buFont typeface="Arial" panose="020B0604020202020204" pitchFamily="34" charset="0"/>
              <a:buChar char="•"/>
            </a:pPr>
            <a:r>
              <a:rPr lang="en-GB" b="0" i="1" baseline="0" dirty="0" smtClean="0"/>
              <a:t>Tracking – hand-over-hand</a:t>
            </a:r>
          </a:p>
          <a:p>
            <a:pPr marL="171450" indent="-171450">
              <a:buFont typeface="Arial" panose="020B0604020202020204" pitchFamily="34" charset="0"/>
              <a:buChar char="•"/>
            </a:pPr>
            <a:r>
              <a:rPr lang="en-GB" b="0" i="1" baseline="0" dirty="0" smtClean="0"/>
              <a:t>Explicit instructions – using language to support.</a:t>
            </a:r>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r>
              <a:rPr lang="en-GB" b="0" i="1" baseline="0" dirty="0" smtClean="0"/>
              <a:t>Which group of children learned best in the end?”</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1" i="0" baseline="0" dirty="0" smtClean="0"/>
              <a:t>Provide time to discuss.</a:t>
            </a:r>
          </a:p>
        </p:txBody>
      </p:sp>
      <p:sp>
        <p:nvSpPr>
          <p:cNvPr id="4" name="Slide Number Placeholder 3"/>
          <p:cNvSpPr>
            <a:spLocks noGrp="1"/>
          </p:cNvSpPr>
          <p:nvPr>
            <p:ph type="sldNum" sz="quarter" idx="10"/>
          </p:nvPr>
        </p:nvSpPr>
        <p:spPr/>
        <p:txBody>
          <a:bodyPr/>
          <a:lstStyle/>
          <a:p>
            <a:fld id="{F3FA3FA8-9BC7-475E-BA7E-2C14599A0BB9}"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The facilitator to share:</a:t>
            </a:r>
          </a:p>
          <a:p>
            <a:endParaRPr lang="en-GB" b="1" baseline="0" dirty="0" smtClean="0"/>
          </a:p>
          <a:p>
            <a:r>
              <a:rPr lang="en-GB" b="0" i="1" baseline="0" dirty="0" smtClean="0"/>
              <a:t>“In the study, the children that that learned through explicit instruction, where language was used to help teach the shapes, learned best by the end.”</a:t>
            </a:r>
          </a:p>
          <a:p>
            <a:endParaRPr lang="en-GB" b="0" i="1" baseline="0" dirty="0" smtClean="0"/>
          </a:p>
          <a:p>
            <a:r>
              <a:rPr lang="en-GB" b="1" i="0" baseline="0" dirty="0" smtClean="0"/>
              <a:t>Slides 8-9: 5 minutes</a:t>
            </a:r>
          </a:p>
        </p:txBody>
      </p:sp>
      <p:sp>
        <p:nvSpPr>
          <p:cNvPr id="4" name="Slide Number Placeholder 3"/>
          <p:cNvSpPr>
            <a:spLocks noGrp="1"/>
          </p:cNvSpPr>
          <p:nvPr>
            <p:ph type="sldNum" sz="quarter" idx="10"/>
          </p:nvPr>
        </p:nvSpPr>
        <p:spPr/>
        <p:txBody>
          <a:bodyPr/>
          <a:lstStyle/>
          <a:p>
            <a:fld id="{F3FA3FA8-9BC7-475E-BA7E-2C14599A0BB9}"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16/07/2019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895333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16/07/2019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1008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16/07/2019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272255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16/07/2019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658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253F2-EFF9-47F0-8D5C-B77E6AEEA28D}" type="datetimeFigureOut">
              <a:rPr lang="en-GB" smtClean="0"/>
              <a:t>16/07/2019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198761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4253F2-EFF9-47F0-8D5C-B77E6AEEA28D}" type="datetimeFigureOut">
              <a:rPr lang="en-GB" smtClean="0"/>
              <a:t>16/07/2019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378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4253F2-EFF9-47F0-8D5C-B77E6AEEA28D}" type="datetimeFigureOut">
              <a:rPr lang="en-GB" smtClean="0"/>
              <a:t>16/07/2019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66710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4253F2-EFF9-47F0-8D5C-B77E6AEEA28D}" type="datetimeFigureOut">
              <a:rPr lang="en-GB" smtClean="0"/>
              <a:t>16/07/2019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698880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253F2-EFF9-47F0-8D5C-B77E6AEEA28D}" type="datetimeFigureOut">
              <a:rPr lang="en-GB" smtClean="0"/>
              <a:t>16/07/2019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8662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16/07/2019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689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16/07/2019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73984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253F2-EFF9-47F0-8D5C-B77E6AEEA28D}" type="datetimeFigureOut">
              <a:rPr lang="en-GB" smtClean="0"/>
              <a:t>16/07/2019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D57B-2CD8-44F6-8B4D-9F8355EAE222}" type="slidenum">
              <a:rPr lang="en-GB" smtClean="0"/>
              <a:t>‹#›</a:t>
            </a:fld>
            <a:endParaRPr lang="en-GB"/>
          </a:p>
        </p:txBody>
      </p:sp>
    </p:spTree>
    <p:extLst>
      <p:ext uri="{BB962C8B-B14F-4D97-AF65-F5344CB8AC3E}">
        <p14:creationId xmlns:p14="http://schemas.microsoft.com/office/powerpoint/2010/main" val="1285632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Shape 90"/>
          <p:cNvSpPr txBox="1">
            <a:spLocks noGrp="1"/>
          </p:cNvSpPr>
          <p:nvPr>
            <p:ph type="title"/>
          </p:nvPr>
        </p:nvSpPr>
        <p:spPr>
          <a:xfrm>
            <a:off x="153291" y="3115446"/>
            <a:ext cx="8817091" cy="3096344"/>
          </a:xfrm>
          <a:prstGeom prst="rect">
            <a:avLst/>
          </a:prstGeom>
          <a:noFill/>
          <a:ln>
            <a:noFill/>
          </a:ln>
        </p:spPr>
        <p:txBody>
          <a:bodyPr spcFirstLastPara="1" wrap="square" lIns="91425" tIns="45700" rIns="91425" bIns="45700" anchor="ctr" anchorCtr="0">
            <a:noAutofit/>
          </a:bodyPr>
          <a:lstStyle/>
          <a:p>
            <a:pPr algn="l"/>
            <a:r>
              <a:rPr lang="en-GB" sz="4800" b="1" dirty="0" smtClean="0">
                <a:solidFill>
                  <a:schemeClr val="dk1"/>
                </a:solidFill>
                <a:sym typeface="Calibri"/>
              </a:rPr>
              <a:t>Raising Attainment through developing a whole-school approach to pencil control and handwriting development</a:t>
            </a:r>
            <a:br>
              <a:rPr lang="en-GB" sz="4800" b="1" dirty="0" smtClean="0">
                <a:solidFill>
                  <a:schemeClr val="dk1"/>
                </a:solidFill>
                <a:sym typeface="Calibri"/>
              </a:rPr>
            </a:br>
            <a:r>
              <a:rPr lang="en-GB" sz="4800" b="1" dirty="0" smtClean="0">
                <a:solidFill>
                  <a:schemeClr val="dk1"/>
                </a:solidFill>
                <a:sym typeface="Calibri"/>
              </a:rPr>
              <a:t/>
            </a:r>
            <a:br>
              <a:rPr lang="en-GB" sz="4800" b="1" dirty="0" smtClean="0">
                <a:solidFill>
                  <a:schemeClr val="dk1"/>
                </a:solidFill>
                <a:sym typeface="Calibri"/>
              </a:rPr>
            </a:br>
            <a:r>
              <a:rPr lang="en-GB" sz="4800" b="1" dirty="0" smtClean="0">
                <a:solidFill>
                  <a:schemeClr val="dk1"/>
                </a:solidFill>
                <a:sym typeface="Calibri"/>
              </a:rPr>
              <a:t>Part 2</a:t>
            </a:r>
            <a:r>
              <a:rPr lang="en-GB" sz="3600" dirty="0"/>
              <a:t/>
            </a:r>
            <a:br>
              <a:rPr lang="en-GB" sz="3600" dirty="0"/>
            </a:br>
            <a:r>
              <a:rPr lang="en-GB" sz="1200" dirty="0"/>
              <a:t/>
            </a:r>
            <a:br>
              <a:rPr lang="en-GB" sz="1200" dirty="0"/>
            </a:br>
            <a:r>
              <a:rPr lang="en-GB" sz="3240" dirty="0" smtClean="0"/>
              <a:t/>
            </a:r>
            <a:br>
              <a:rPr lang="en-GB" sz="3240" dirty="0" smtClean="0"/>
            </a:br>
            <a:r>
              <a:rPr lang="en-GB" sz="3240" dirty="0"/>
              <a:t/>
            </a:r>
            <a:br>
              <a:rPr lang="en-GB" sz="3240" dirty="0"/>
            </a:br>
            <a:r>
              <a:rPr lang="en-GB" sz="3959" b="0" i="0" u="none" strike="noStrike" cap="none" dirty="0">
                <a:solidFill>
                  <a:schemeClr val="dk1"/>
                </a:solidFill>
                <a:latin typeface="Calibri"/>
                <a:ea typeface="Calibri"/>
                <a:cs typeface="Calibri"/>
                <a:sym typeface="Calibri"/>
              </a:rPr>
              <a:t/>
            </a:r>
            <a:br>
              <a:rPr lang="en-GB" sz="3959" b="0" i="0" u="none" strike="noStrike" cap="none" dirty="0">
                <a:solidFill>
                  <a:schemeClr val="dk1"/>
                </a:solidFill>
                <a:latin typeface="Calibri"/>
                <a:ea typeface="Calibri"/>
                <a:cs typeface="Calibri"/>
                <a:sym typeface="Calibri"/>
              </a:rPr>
            </a:br>
            <a:endParaRPr sz="2160" b="0" i="0" u="none" strike="noStrike" cap="none"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32877105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b="1" dirty="0" smtClean="0"/>
              <a:t>Motor Learning</a:t>
            </a:r>
            <a:endParaRPr lang="en-GB" b="1" dirty="0"/>
          </a:p>
        </p:txBody>
      </p:sp>
      <p:sp>
        <p:nvSpPr>
          <p:cNvPr id="3" name="Content Placeholder 2"/>
          <p:cNvSpPr>
            <a:spLocks noGrp="1"/>
          </p:cNvSpPr>
          <p:nvPr>
            <p:ph idx="1"/>
          </p:nvPr>
        </p:nvSpPr>
        <p:spPr>
          <a:xfrm>
            <a:off x="250825" y="1556792"/>
            <a:ext cx="8893175" cy="5186362"/>
          </a:xfrm>
        </p:spPr>
        <p:txBody>
          <a:bodyPr/>
          <a:lstStyle/>
          <a:p>
            <a:r>
              <a:rPr lang="en-GB" b="1" dirty="0" smtClean="0"/>
              <a:t>Step 1: </a:t>
            </a:r>
            <a:r>
              <a:rPr lang="en-GB" dirty="0" smtClean="0"/>
              <a:t>Thinking about it </a:t>
            </a:r>
            <a:r>
              <a:rPr lang="en-GB" sz="2400" dirty="0" smtClean="0"/>
              <a:t>(cognitive stage)</a:t>
            </a:r>
          </a:p>
          <a:p>
            <a:pPr lvl="1"/>
            <a:r>
              <a:rPr lang="en-GB" dirty="0" smtClean="0"/>
              <a:t>Understanding &amp; learning</a:t>
            </a:r>
          </a:p>
          <a:p>
            <a:pPr lvl="1"/>
            <a:r>
              <a:rPr lang="en-GB" dirty="0" smtClean="0"/>
              <a:t>Feedback is very important (internal &amp; external)</a:t>
            </a:r>
          </a:p>
          <a:p>
            <a:pPr>
              <a:spcBef>
                <a:spcPts val="600"/>
              </a:spcBef>
            </a:pPr>
            <a:r>
              <a:rPr lang="en-GB" b="1" dirty="0" smtClean="0"/>
              <a:t>Step 2: </a:t>
            </a:r>
            <a:r>
              <a:rPr lang="en-GB" dirty="0" smtClean="0"/>
              <a:t>Practising it </a:t>
            </a:r>
            <a:r>
              <a:rPr lang="en-GB" sz="2400" dirty="0" smtClean="0"/>
              <a:t>(associative stage)</a:t>
            </a:r>
          </a:p>
          <a:p>
            <a:pPr lvl="1"/>
            <a:r>
              <a:rPr lang="en-GB" dirty="0" smtClean="0"/>
              <a:t>Using knowledge &amp; previous experience</a:t>
            </a:r>
          </a:p>
          <a:p>
            <a:pPr lvl="1"/>
            <a:r>
              <a:rPr lang="en-GB" dirty="0" smtClean="0"/>
              <a:t>Repetition </a:t>
            </a:r>
            <a:r>
              <a:rPr lang="en-GB" b="1" i="1" dirty="0" smtClean="0"/>
              <a:t>is not the same </a:t>
            </a:r>
            <a:r>
              <a:rPr lang="en-GB" dirty="0" smtClean="0"/>
              <a:t>thing as practice</a:t>
            </a:r>
          </a:p>
          <a:p>
            <a:pPr lvl="1"/>
            <a:r>
              <a:rPr lang="en-GB" dirty="0" smtClean="0"/>
              <a:t>May take a long time/may always remain at this step</a:t>
            </a:r>
          </a:p>
          <a:p>
            <a:pPr>
              <a:spcBef>
                <a:spcPts val="600"/>
              </a:spcBef>
            </a:pPr>
            <a:r>
              <a:rPr lang="en-GB" b="1" dirty="0" smtClean="0"/>
              <a:t>Step 3: </a:t>
            </a:r>
            <a:r>
              <a:rPr lang="en-GB" dirty="0" smtClean="0"/>
              <a:t>Doing it automatically </a:t>
            </a:r>
            <a:r>
              <a:rPr lang="en-GB" sz="2400" dirty="0" smtClean="0"/>
              <a:t>(autonomous stage)</a:t>
            </a:r>
          </a:p>
          <a:p>
            <a:pPr lvl="1"/>
            <a:r>
              <a:rPr lang="en-GB" dirty="0" smtClean="0"/>
              <a:t>Maintenance is important – use it or lose it!</a:t>
            </a:r>
          </a:p>
        </p:txBody>
      </p:sp>
      <p:sp>
        <p:nvSpPr>
          <p:cNvPr id="5" name="Rectangle 4"/>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7" name="Picture 2" descr="\\nthqnas5\CookJ\My Documents\My Pictures\NA LOGOS\NorthernAlliancelogo landscape (00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42726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746564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2" y="269776"/>
            <a:ext cx="8536119" cy="1143000"/>
          </a:xfrm>
        </p:spPr>
        <p:txBody>
          <a:bodyPr/>
          <a:lstStyle/>
          <a:p>
            <a:r>
              <a:rPr lang="en-GB" sz="3400" b="1" dirty="0" smtClean="0"/>
              <a:t>Emerging Literacy – </a:t>
            </a:r>
            <a:br>
              <a:rPr lang="en-GB" sz="3400" b="1" dirty="0" smtClean="0"/>
            </a:br>
            <a:r>
              <a:rPr lang="en-GB" sz="3400" b="1" dirty="0" smtClean="0"/>
              <a:t>Teaching Letter Formation</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5604" y="3212976"/>
            <a:ext cx="4092791" cy="3361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1423284"/>
            <a:ext cx="8430453" cy="1660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11218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2" y="-18256"/>
            <a:ext cx="8536119" cy="1143000"/>
          </a:xfrm>
        </p:spPr>
        <p:txBody>
          <a:bodyPr/>
          <a:lstStyle/>
          <a:p>
            <a:r>
              <a:rPr lang="en-GB" sz="3400" b="1" dirty="0" smtClean="0"/>
              <a:t>Grapheme Guidance</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6938" y="976313"/>
            <a:ext cx="4810125" cy="4905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70067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2" y="-18256"/>
            <a:ext cx="8536119" cy="1143000"/>
          </a:xfrm>
        </p:spPr>
        <p:txBody>
          <a:bodyPr/>
          <a:lstStyle/>
          <a:p>
            <a:r>
              <a:rPr lang="en-GB" sz="3400" b="1" dirty="0" smtClean="0"/>
              <a:t>Teaching Letter Formation</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1575" y="1042988"/>
            <a:ext cx="6800850" cy="47720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45252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3" y="692696"/>
            <a:ext cx="8536119" cy="1143000"/>
          </a:xfrm>
        </p:spPr>
        <p:txBody>
          <a:bodyPr/>
          <a:lstStyle/>
          <a:p>
            <a:r>
              <a:rPr lang="en-GB" sz="3400" b="1" dirty="0" smtClean="0"/>
              <a:t>Teaching Letter Formation</a:t>
            </a:r>
            <a:br>
              <a:rPr lang="en-GB" sz="3400" b="1" dirty="0" smtClean="0"/>
            </a:br>
            <a:r>
              <a:rPr lang="en-GB" sz="3400" b="1" dirty="0" smtClean="0"/>
              <a:t>Phoneme/ grapheme correspondence</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238" y="2324100"/>
            <a:ext cx="8391525" cy="2209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96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3" y="476672"/>
            <a:ext cx="8536119" cy="1143000"/>
          </a:xfrm>
        </p:spPr>
        <p:txBody>
          <a:bodyPr/>
          <a:lstStyle/>
          <a:p>
            <a:r>
              <a:rPr lang="en-GB" sz="3400" b="1" dirty="0" smtClean="0"/>
              <a:t>Teaching Letter Formation</a:t>
            </a:r>
            <a:br>
              <a:rPr lang="en-GB" sz="3400" b="1" dirty="0" smtClean="0"/>
            </a:br>
            <a:r>
              <a:rPr lang="en-GB" sz="3400" b="1" dirty="0" smtClean="0"/>
              <a:t>Individual strokes</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923" y="1628800"/>
            <a:ext cx="8391525" cy="29908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4789334"/>
            <a:ext cx="5244012" cy="1632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1" name="Picture 2" descr="\\nthqnas5\CookJ\My Documents\My Pictures\NA LOGOS\NorthernAlliancelogo landscape (00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4796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3" y="476672"/>
            <a:ext cx="8536119" cy="1143000"/>
          </a:xfrm>
        </p:spPr>
        <p:txBody>
          <a:bodyPr/>
          <a:lstStyle/>
          <a:p>
            <a:r>
              <a:rPr lang="en-GB" sz="3400" b="1" dirty="0" smtClean="0"/>
              <a:t>Teaching Letter Formation</a:t>
            </a:r>
            <a:br>
              <a:rPr lang="en-GB" sz="3400" b="1" dirty="0" smtClean="0"/>
            </a:br>
            <a:r>
              <a:rPr lang="en-GB" sz="3400" b="1" dirty="0" smtClean="0"/>
              <a:t>Putting movements together</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713" y="1819275"/>
            <a:ext cx="8410575" cy="32194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0988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3" y="476672"/>
            <a:ext cx="8536119" cy="1143000"/>
          </a:xfrm>
        </p:spPr>
        <p:txBody>
          <a:bodyPr/>
          <a:lstStyle/>
          <a:p>
            <a:r>
              <a:rPr lang="en-GB" sz="3400" b="1" dirty="0" smtClean="0"/>
              <a:t>Teaching Letter Formation</a:t>
            </a:r>
            <a:br>
              <a:rPr lang="en-GB" sz="3400" b="1" dirty="0" smtClean="0"/>
            </a:br>
            <a:r>
              <a:rPr lang="en-GB" sz="3400" b="1" dirty="0" smtClean="0"/>
              <a:t>With a writing implement </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50" y="2262188"/>
            <a:ext cx="8343900" cy="23336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53759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Shape 121"/>
          <p:cNvSpPr/>
          <p:nvPr/>
        </p:nvSpPr>
        <p:spPr>
          <a:xfrm>
            <a:off x="284373" y="2217053"/>
            <a:ext cx="8208912" cy="4524315"/>
          </a:xfrm>
          <a:prstGeom prst="rect">
            <a:avLst/>
          </a:prstGeom>
          <a:noFill/>
          <a:ln>
            <a:noFill/>
          </a:ln>
        </p:spPr>
        <p:txBody>
          <a:bodyPr spcFirstLastPara="1" wrap="square" lIns="91425" tIns="45700" rIns="91425" bIns="45700" anchor="t" anchorCtr="0">
            <a:noAutofit/>
          </a:bodyPr>
          <a:lstStyle/>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a:p>
            <a:pPr marL="457200" marR="0" lvl="0" indent="-457200" algn="l" rtl="0">
              <a:spcBef>
                <a:spcPts val="0"/>
              </a:spcBef>
              <a:spcAft>
                <a:spcPts val="0"/>
              </a:spcAft>
              <a:buClr>
                <a:schemeClr val="dk1"/>
              </a:buClr>
              <a:buSzPts val="3600"/>
              <a:buFont typeface="Noto Sans Symbols"/>
              <a:buChar char="➢"/>
            </a:pPr>
            <a:endParaRPr sz="3600" dirty="0">
              <a:solidFill>
                <a:schemeClr val="dk1"/>
              </a:solidFill>
              <a:latin typeface="Calibri"/>
              <a:ea typeface="Calibri"/>
              <a:cs typeface="Calibri"/>
              <a:sym typeface="Calibri"/>
            </a:endParaRPr>
          </a:p>
        </p:txBody>
      </p:sp>
      <p:sp>
        <p:nvSpPr>
          <p:cNvPr id="2" name="Title 1"/>
          <p:cNvSpPr>
            <a:spLocks noGrp="1"/>
          </p:cNvSpPr>
          <p:nvPr>
            <p:ph type="title"/>
          </p:nvPr>
        </p:nvSpPr>
        <p:spPr>
          <a:xfrm>
            <a:off x="284372" y="269776"/>
            <a:ext cx="8536119" cy="1143000"/>
          </a:xfrm>
        </p:spPr>
        <p:txBody>
          <a:bodyPr/>
          <a:lstStyle/>
          <a:p>
            <a:r>
              <a:rPr lang="en-GB" sz="3400" b="1" dirty="0" smtClean="0"/>
              <a:t>Emerging Literacy – </a:t>
            </a:r>
            <a:br>
              <a:rPr lang="en-GB" sz="3400" b="1" dirty="0" smtClean="0"/>
            </a:br>
            <a:r>
              <a:rPr lang="en-GB" sz="3400" b="1" dirty="0" smtClean="0"/>
              <a:t>Teaching Letter Formation</a:t>
            </a:r>
            <a:endParaRPr lang="en-GB" sz="3400" b="1" dirty="0"/>
          </a:p>
        </p:txBody>
      </p:sp>
      <p:sp>
        <p:nvSpPr>
          <p:cNvPr id="8" name="Rectangle 7"/>
          <p:cNvSpPr/>
          <p:nvPr/>
        </p:nvSpPr>
        <p:spPr>
          <a:xfrm>
            <a:off x="179512" y="188640"/>
            <a:ext cx="8784976" cy="6480720"/>
          </a:xfrm>
          <a:prstGeom prst="rect">
            <a:avLst/>
          </a:prstGeom>
          <a:noFill/>
          <a:ln>
            <a:solidFill>
              <a:srgbClr val="0070C0"/>
            </a:solidFill>
          </a:ln>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3163" y="1309010"/>
            <a:ext cx="2211331" cy="1816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 name="Picture 2" descr="\\nthqnas5\CookJ\My Documents\My Pictures\NA LOGOS\NorthernAlliancelogo landscape (0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536" y="389254"/>
            <a:ext cx="1227727" cy="57054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17808" y="3262332"/>
            <a:ext cx="8640960" cy="3046988"/>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b="1" dirty="0" smtClean="0"/>
              <a:t>Discuss: In your handwriting instruction – </a:t>
            </a:r>
          </a:p>
          <a:p>
            <a:pPr marL="342900" indent="-342900">
              <a:buFont typeface="Wingdings" panose="05000000000000000000" pitchFamily="2" charset="2"/>
              <a:buChar char="§"/>
            </a:pPr>
            <a:r>
              <a:rPr lang="en-GB" sz="2400" b="1" dirty="0" smtClean="0"/>
              <a:t>Which steps of the handwriting lesson plan do you currently incorporate into handwriting instruction</a:t>
            </a:r>
            <a:r>
              <a:rPr lang="en-GB" sz="2400" b="1" dirty="0" smtClean="0"/>
              <a:t>?</a:t>
            </a:r>
          </a:p>
          <a:p>
            <a:pPr marL="342900" indent="-342900">
              <a:buFont typeface="Wingdings" panose="05000000000000000000" pitchFamily="2" charset="2"/>
              <a:buChar char="§"/>
            </a:pPr>
            <a:r>
              <a:rPr lang="en-GB" sz="2400" b="1" dirty="0" smtClean="0"/>
              <a:t>How do you develop mindful practice in your handwriting instruction?</a:t>
            </a:r>
            <a:endParaRPr lang="en-GB" sz="2400" b="1" dirty="0" smtClean="0"/>
          </a:p>
          <a:p>
            <a:pPr marL="342900" indent="-342900">
              <a:buFont typeface="Wingdings" panose="05000000000000000000" pitchFamily="2" charset="2"/>
              <a:buChar char="§"/>
            </a:pPr>
            <a:r>
              <a:rPr lang="en-GB" sz="2400" b="1" dirty="0" smtClean="0"/>
              <a:t>What elements are you going to further develop to support children’s handwriting development?</a:t>
            </a:r>
          </a:p>
          <a:p>
            <a:pPr marL="342900" indent="-342900">
              <a:buFont typeface="Wingdings" panose="05000000000000000000" pitchFamily="2" charset="2"/>
              <a:buChar char="§"/>
            </a:pPr>
            <a:r>
              <a:rPr lang="en-GB" sz="2400" b="1" dirty="0" smtClean="0"/>
              <a:t>How should the school’s handwriting guidance reflect this?</a:t>
            </a:r>
            <a:endParaRPr lang="en-GB" sz="2400" b="1" dirty="0"/>
          </a:p>
        </p:txBody>
      </p:sp>
    </p:spTree>
    <p:extLst>
      <p:ext uri="{BB962C8B-B14F-4D97-AF65-F5344CB8AC3E}">
        <p14:creationId xmlns:p14="http://schemas.microsoft.com/office/powerpoint/2010/main" val="35511113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178405" y="745425"/>
            <a:ext cx="8506086" cy="5262979"/>
          </a:xfrm>
          <a:prstGeom prst="rect">
            <a:avLst/>
          </a:prstGeom>
          <a:noFill/>
        </p:spPr>
        <p:txBody>
          <a:bodyPr wrap="square" rtlCol="0">
            <a:spAutoFit/>
          </a:bodyPr>
          <a:lstStyle/>
          <a:p>
            <a:r>
              <a:rPr lang="en-GB" sz="3200" b="1" dirty="0" smtClean="0">
                <a:solidFill>
                  <a:srgbClr val="000000"/>
                </a:solidFill>
                <a:latin typeface="Arial" panose="020B0604020202020204" pitchFamily="34" charset="0"/>
                <a:cs typeface="Arial" panose="020B0604020202020204" pitchFamily="34" charset="0"/>
              </a:rPr>
              <a:t>Handwriting later on…</a:t>
            </a:r>
          </a:p>
          <a:p>
            <a:endParaRPr lang="en-GB" sz="2800" dirty="0">
              <a:solidFill>
                <a:srgbClr val="000000"/>
              </a:solidFill>
              <a:latin typeface="Arial" panose="020B0604020202020204" pitchFamily="34" charset="0"/>
              <a:cs typeface="Arial" panose="020B0604020202020204" pitchFamily="34" charset="0"/>
            </a:endParaRPr>
          </a:p>
          <a:p>
            <a:r>
              <a:rPr lang="en-GB" sz="2800" b="1" dirty="0" smtClean="0">
                <a:solidFill>
                  <a:srgbClr val="000000"/>
                </a:solidFill>
                <a:latin typeface="Arial" panose="020B0604020202020204" pitchFamily="34" charset="0"/>
                <a:cs typeface="Arial" panose="020B0604020202020204" pitchFamily="34" charset="0"/>
              </a:rPr>
              <a:t>For children in the upper primary, the majority of children will have a handwriting style that they have already automated. At this stage there is little benefit in practising handwriting.</a:t>
            </a:r>
          </a:p>
          <a:p>
            <a:endParaRPr lang="en-GB" sz="2800" b="1" dirty="0">
              <a:solidFill>
                <a:srgbClr val="000000"/>
              </a:solidFill>
              <a:latin typeface="Arial" panose="020B0604020202020204" pitchFamily="34" charset="0"/>
              <a:cs typeface="Arial" panose="020B0604020202020204" pitchFamily="34" charset="0"/>
            </a:endParaRPr>
          </a:p>
          <a:p>
            <a:r>
              <a:rPr lang="en-GB" sz="2800" b="1" dirty="0" smtClean="0">
                <a:solidFill>
                  <a:srgbClr val="000000"/>
                </a:solidFill>
                <a:latin typeface="Arial" panose="020B0604020202020204" pitchFamily="34" charset="0"/>
                <a:cs typeface="Arial" panose="020B0604020202020204" pitchFamily="34" charset="0"/>
              </a:rPr>
              <a:t>For children that have difficulties with handwriting, what are the alternative ways that you could support the child to record their learning to reduce the handwriting burden?</a:t>
            </a:r>
            <a:endParaRPr lang="en-GB" sz="2800" dirty="0" smtClean="0">
              <a:solidFill>
                <a:srgbClr val="000000"/>
              </a:solidFill>
              <a:latin typeface="Arial" panose="020B0604020202020204" pitchFamily="34" charset="0"/>
              <a:cs typeface="Arial" panose="020B0604020202020204" pitchFamily="34" charset="0"/>
            </a:endParaRPr>
          </a:p>
          <a:p>
            <a:endParaRPr lang="en-GB" sz="2400" dirty="0">
              <a:solidFill>
                <a:srgbClr val="000000"/>
              </a:solidFill>
              <a:latin typeface="Arial" panose="020B0604020202020204" pitchFamily="34" charset="0"/>
              <a:cs typeface="Arial" panose="020B0604020202020204"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079677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9" name="TextBox 8"/>
          <p:cNvSpPr txBox="1"/>
          <p:nvPr/>
        </p:nvSpPr>
        <p:spPr>
          <a:xfrm>
            <a:off x="210706" y="404664"/>
            <a:ext cx="8635120" cy="3662541"/>
          </a:xfrm>
          <a:prstGeom prst="rect">
            <a:avLst/>
          </a:prstGeom>
          <a:noFill/>
        </p:spPr>
        <p:txBody>
          <a:bodyPr wrap="square" rtlCol="0">
            <a:spAutoFit/>
          </a:bodyPr>
          <a:lstStyle/>
          <a:p>
            <a:r>
              <a:rPr lang="en-GB" sz="3200" b="1" dirty="0" smtClean="0">
                <a:latin typeface="Arial" panose="020B0604020202020204" pitchFamily="34" charset="0"/>
                <a:cs typeface="Arial" panose="020B0604020202020204" pitchFamily="34" charset="0"/>
              </a:rPr>
              <a:t>At the last session…</a:t>
            </a:r>
            <a:endParaRPr lang="en-GB" sz="1200" b="1" dirty="0" smtClean="0">
              <a:latin typeface="Arial" panose="020B0604020202020204" pitchFamily="34" charset="0"/>
              <a:cs typeface="Arial" panose="020B0604020202020204" pitchFamily="34" charset="0"/>
            </a:endParaRPr>
          </a:p>
          <a:p>
            <a:endParaRPr lang="en-GB" sz="32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explored the Handwriting Foundations and Building Blocks.</a:t>
            </a:r>
          </a:p>
          <a:p>
            <a:pPr marL="457200" indent="-457200">
              <a:buFont typeface="Wingdings" panose="05000000000000000000" pitchFamily="2" charset="2"/>
              <a:buChar char="§"/>
            </a:pPr>
            <a:endParaRPr lang="en-GB" sz="28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explored the pencil control concepts that underpin the teaching of handwriting.</a:t>
            </a:r>
          </a:p>
          <a:p>
            <a:endParaRPr lang="en-GB" sz="2800" b="1" dirty="0">
              <a:latin typeface="Arial" panose="020B0604020202020204" pitchFamily="34" charset="0"/>
              <a:cs typeface="Arial" panose="020B0604020202020204" pitchFamily="34" charset="0"/>
            </a:endParaRPr>
          </a:p>
        </p:txBody>
      </p:sp>
      <p:sp>
        <p:nvSpPr>
          <p:cNvPr id="2" name="TextBox 1"/>
          <p:cNvSpPr txBox="1"/>
          <p:nvPr/>
        </p:nvSpPr>
        <p:spPr>
          <a:xfrm>
            <a:off x="454883" y="4293096"/>
            <a:ext cx="8321734" cy="1323439"/>
          </a:xfrm>
          <a:prstGeom prst="rect">
            <a:avLst/>
          </a:prstGeom>
          <a:solidFill>
            <a:srgbClr val="FFFF99"/>
          </a:solidFill>
          <a:ln>
            <a:solidFill>
              <a:schemeClr val="tx1"/>
            </a:solidFill>
          </a:ln>
        </p:spPr>
        <p:txBody>
          <a:bodyPr wrap="square" rtlCol="0">
            <a:spAutoFit/>
          </a:bodyPr>
          <a:lstStyle/>
          <a:p>
            <a:r>
              <a:rPr lang="en-GB" sz="4000" b="1" dirty="0" smtClean="0"/>
              <a:t>How did you engage with the pencil control screen and toolkit?</a:t>
            </a:r>
            <a:endParaRPr lang="en-GB" sz="4000" b="1" dirty="0"/>
          </a:p>
        </p:txBody>
      </p:sp>
    </p:spTree>
    <p:extLst>
      <p:ext uri="{BB962C8B-B14F-4D97-AF65-F5344CB8AC3E}">
        <p14:creationId xmlns:p14="http://schemas.microsoft.com/office/powerpoint/2010/main" val="18565498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506086" cy="3477875"/>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Next steps:</a:t>
            </a:r>
          </a:p>
          <a:p>
            <a:endParaRPr lang="en-GB" sz="2400" dirty="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Reflect:</a:t>
            </a:r>
            <a:endParaRPr lang="en-GB" sz="2400" b="1"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a:solidFill>
                  <a:srgbClr val="000000"/>
                </a:solidFill>
                <a:latin typeface="Arial" panose="020B0604020202020204" pitchFamily="34" charset="0"/>
                <a:cs typeface="Arial" panose="020B0604020202020204" pitchFamily="34" charset="0"/>
              </a:rPr>
              <a:t>How will you </a:t>
            </a:r>
            <a:r>
              <a:rPr lang="en-GB" sz="2400" dirty="0" smtClean="0">
                <a:solidFill>
                  <a:srgbClr val="000000"/>
                </a:solidFill>
                <a:latin typeface="Arial" panose="020B0604020202020204" pitchFamily="34" charset="0"/>
                <a:cs typeface="Arial" panose="020B0604020202020204" pitchFamily="34" charset="0"/>
              </a:rPr>
              <a:t>plan for pencil control and handwriting development in your classroom?</a:t>
            </a:r>
          </a:p>
          <a:p>
            <a:pPr marL="342900" indent="-342900">
              <a:buFont typeface="Wingdings" panose="05000000000000000000" pitchFamily="2" charset="2"/>
              <a:buChar char="§"/>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How could you observe the impact of planning for pencil control and handwriting development in your classroom?</a:t>
            </a:r>
          </a:p>
          <a:p>
            <a:endParaRPr lang="en-GB" sz="2400" dirty="0">
              <a:solidFill>
                <a:srgbClr val="000000"/>
              </a:solidFill>
              <a:latin typeface="Arial" panose="020B0604020202020204" pitchFamily="34" charset="0"/>
              <a:cs typeface="Arial" panose="020B0604020202020204"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0515842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9" name="TextBox 8"/>
          <p:cNvSpPr txBox="1"/>
          <p:nvPr/>
        </p:nvSpPr>
        <p:spPr>
          <a:xfrm>
            <a:off x="272696" y="1153471"/>
            <a:ext cx="8635120" cy="1015663"/>
          </a:xfrm>
          <a:prstGeom prst="rect">
            <a:avLst/>
          </a:prstGeom>
          <a:noFill/>
        </p:spPr>
        <p:txBody>
          <a:bodyPr wrap="square" rtlCol="0">
            <a:spAutoFit/>
          </a:bodyPr>
          <a:lstStyle/>
          <a:p>
            <a:pPr algn="ctr"/>
            <a:r>
              <a:rPr lang="en-GB" sz="3200" b="1" dirty="0" smtClean="0">
                <a:latin typeface="Arial" panose="020B0604020202020204" pitchFamily="34" charset="0"/>
                <a:cs typeface="Arial" panose="020B0604020202020204" pitchFamily="34" charset="0"/>
              </a:rPr>
              <a:t>The teaching of handwriting…</a:t>
            </a:r>
            <a:endParaRPr lang="en-GB" sz="2800" b="1" dirty="0" smtClean="0">
              <a:latin typeface="Arial" panose="020B0604020202020204" pitchFamily="34" charset="0"/>
              <a:cs typeface="Arial" panose="020B0604020202020204" pitchFamily="34" charset="0"/>
            </a:endParaRPr>
          </a:p>
          <a:p>
            <a:pPr algn="ctr"/>
            <a:endParaRPr lang="en-GB" sz="2800" b="1" dirty="0">
              <a:latin typeface="Arial" panose="020B0604020202020204" pitchFamily="34" charset="0"/>
              <a:cs typeface="Arial" panose="020B0604020202020204" pitchFamily="34" charset="0"/>
            </a:endParaRPr>
          </a:p>
        </p:txBody>
      </p:sp>
      <p:sp>
        <p:nvSpPr>
          <p:cNvPr id="2" name="TextBox 1"/>
          <p:cNvSpPr txBox="1"/>
          <p:nvPr/>
        </p:nvSpPr>
        <p:spPr>
          <a:xfrm>
            <a:off x="367399" y="1844824"/>
            <a:ext cx="8321734" cy="3785652"/>
          </a:xfrm>
          <a:prstGeom prst="rect">
            <a:avLst/>
          </a:prstGeom>
          <a:solidFill>
            <a:srgbClr val="FFFF99"/>
          </a:solidFill>
          <a:ln>
            <a:solidFill>
              <a:schemeClr val="tx1"/>
            </a:solidFill>
          </a:ln>
        </p:spPr>
        <p:txBody>
          <a:bodyPr wrap="square" rtlCol="0">
            <a:spAutoFit/>
          </a:bodyPr>
          <a:lstStyle/>
          <a:p>
            <a:r>
              <a:rPr lang="en-GB" sz="4000" b="1" dirty="0"/>
              <a:t>How do we currently plan for handwriting development from the Early Level onwards</a:t>
            </a:r>
            <a:r>
              <a:rPr lang="en-GB" sz="4000" b="1" dirty="0" smtClean="0"/>
              <a:t>?</a:t>
            </a:r>
          </a:p>
          <a:p>
            <a:endParaRPr lang="en-GB" sz="4000" b="1" dirty="0"/>
          </a:p>
          <a:p>
            <a:r>
              <a:rPr lang="en-GB" sz="4000" b="1" dirty="0" smtClean="0"/>
              <a:t>What does a handwriting lesson look like in your classroom?</a:t>
            </a:r>
          </a:p>
        </p:txBody>
      </p:sp>
    </p:spTree>
    <p:extLst>
      <p:ext uri="{BB962C8B-B14F-4D97-AF65-F5344CB8AC3E}">
        <p14:creationId xmlns:p14="http://schemas.microsoft.com/office/powerpoint/2010/main" val="41727394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5" name="Title 1"/>
          <p:cNvSpPr>
            <a:spLocks noGrp="1"/>
          </p:cNvSpPr>
          <p:nvPr>
            <p:ph type="title"/>
          </p:nvPr>
        </p:nvSpPr>
        <p:spPr>
          <a:xfrm>
            <a:off x="475456" y="514687"/>
            <a:ext cx="8229600" cy="1143000"/>
          </a:xfrm>
        </p:spPr>
        <p:txBody>
          <a:bodyPr>
            <a:normAutofit/>
          </a:bodyPr>
          <a:lstStyle/>
          <a:p>
            <a:r>
              <a:rPr lang="en-GB" sz="4800" b="1" dirty="0" smtClean="0"/>
              <a:t>Learning to write?</a:t>
            </a:r>
            <a:endParaRPr lang="en-GB" sz="4800" b="1" dirty="0"/>
          </a:p>
        </p:txBody>
      </p:sp>
      <p:sp>
        <p:nvSpPr>
          <p:cNvPr id="6" name="Content Placeholder 2"/>
          <p:cNvSpPr>
            <a:spLocks noGrp="1"/>
          </p:cNvSpPr>
          <p:nvPr>
            <p:ph idx="1"/>
          </p:nvPr>
        </p:nvSpPr>
        <p:spPr>
          <a:xfrm>
            <a:off x="395536" y="2017262"/>
            <a:ext cx="8383600" cy="4525963"/>
          </a:xfrm>
        </p:spPr>
        <p:txBody>
          <a:bodyPr/>
          <a:lstStyle/>
          <a:p>
            <a:pPr marL="0" indent="0">
              <a:buNone/>
            </a:pPr>
            <a:r>
              <a:rPr lang="en-GB" sz="4000" dirty="0" smtClean="0"/>
              <a:t>You have a sentence in Nepali</a:t>
            </a:r>
          </a:p>
          <a:p>
            <a:pPr>
              <a:buFont typeface="Wingdings" panose="05000000000000000000" pitchFamily="2" charset="2"/>
              <a:buChar char="q"/>
            </a:pPr>
            <a:r>
              <a:rPr lang="en-GB" sz="4000" dirty="0" smtClean="0"/>
              <a:t>Three tasks</a:t>
            </a:r>
          </a:p>
          <a:p>
            <a:pPr lvl="1"/>
            <a:r>
              <a:rPr lang="en-GB" sz="3600" dirty="0" smtClean="0"/>
              <a:t>“Overwrite” it</a:t>
            </a:r>
          </a:p>
          <a:p>
            <a:pPr lvl="1"/>
            <a:r>
              <a:rPr lang="en-GB" sz="3600" dirty="0" smtClean="0"/>
              <a:t>“Underwrite” it 3 times</a:t>
            </a:r>
          </a:p>
          <a:p>
            <a:pPr lvl="1"/>
            <a:r>
              <a:rPr lang="en-GB" sz="3600" dirty="0" smtClean="0"/>
              <a:t>Now turn it over and write it from memory</a:t>
            </a:r>
          </a:p>
          <a:p>
            <a:pPr lvl="1"/>
            <a:endParaRPr lang="en-GB" dirty="0" smtClean="0"/>
          </a:p>
          <a:p>
            <a:pPr lvl="1"/>
            <a:endParaRPr lang="en-GB" dirty="0"/>
          </a:p>
        </p:txBody>
      </p:sp>
    </p:spTree>
    <p:extLst>
      <p:ext uri="{BB962C8B-B14F-4D97-AF65-F5344CB8AC3E}">
        <p14:creationId xmlns:p14="http://schemas.microsoft.com/office/powerpoint/2010/main" val="2170727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1000"/>
                                        <p:tgtEl>
                                          <p:spTgt spid="6">
                                            <p:txEl>
                                              <p:pRg st="2" end="2"/>
                                            </p:txEl>
                                          </p:spTgt>
                                        </p:tgtEl>
                                      </p:cBhvr>
                                    </p:animEffect>
                                    <p:anim calcmode="lin" valueType="num">
                                      <p:cBhvr>
                                        <p:cTn id="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3" end="3"/>
                                            </p:txEl>
                                          </p:spTgt>
                                        </p:tgtEl>
                                        <p:attrNameLst>
                                          <p:attrName>style.visibility</p:attrName>
                                        </p:attrNameLst>
                                      </p:cBhvr>
                                      <p:to>
                                        <p:strVal val="visible"/>
                                      </p:to>
                                    </p:set>
                                    <p:animEffect transition="in" filter="fade">
                                      <p:cBhvr>
                                        <p:cTn id="14" dur="1000"/>
                                        <p:tgtEl>
                                          <p:spTgt spid="6">
                                            <p:txEl>
                                              <p:pRg st="3" end="3"/>
                                            </p:txEl>
                                          </p:spTgt>
                                        </p:tgtEl>
                                      </p:cBhvr>
                                    </p:animEffect>
                                    <p:anim calcmode="lin" valueType="num">
                                      <p:cBhvr>
                                        <p:cTn id="1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1000"/>
                                        <p:tgtEl>
                                          <p:spTgt spid="6">
                                            <p:txEl>
                                              <p:pRg st="4" end="4"/>
                                            </p:txEl>
                                          </p:spTgt>
                                        </p:tgtEl>
                                      </p:cBhvr>
                                    </p:animEffect>
                                    <p:anim calcmode="lin" valueType="num">
                                      <p:cBhvr>
                                        <p:cTn id="2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extBox 1"/>
          <p:cNvSpPr txBox="1"/>
          <p:nvPr/>
        </p:nvSpPr>
        <p:spPr>
          <a:xfrm>
            <a:off x="545124" y="1260624"/>
            <a:ext cx="8136904" cy="4616648"/>
          </a:xfrm>
          <a:prstGeom prst="rect">
            <a:avLst/>
          </a:prstGeom>
          <a:solidFill>
            <a:srgbClr val="FFFF99"/>
          </a:solidFill>
          <a:ln>
            <a:solidFill>
              <a:schemeClr val="tx1"/>
            </a:solidFill>
          </a:ln>
        </p:spPr>
        <p:txBody>
          <a:bodyPr wrap="square" rtlCol="0">
            <a:spAutoFit/>
          </a:bodyPr>
          <a:lstStyle/>
          <a:p>
            <a:pPr algn="ctr"/>
            <a:r>
              <a:rPr lang="en-GB" sz="5400" b="1" dirty="0" smtClean="0"/>
              <a:t>Discuss:</a:t>
            </a:r>
            <a:endParaRPr lang="en-GB" sz="1200" b="1" dirty="0" smtClean="0"/>
          </a:p>
          <a:p>
            <a:pPr algn="ctr"/>
            <a:endParaRPr lang="en-GB" sz="1200" b="1" dirty="0" smtClean="0"/>
          </a:p>
          <a:p>
            <a:pPr algn="ctr"/>
            <a:endParaRPr lang="en-GB" sz="1200" b="1" dirty="0"/>
          </a:p>
          <a:p>
            <a:pPr algn="ctr"/>
            <a:r>
              <a:rPr lang="en-GB" sz="5400" b="1" dirty="0" smtClean="0"/>
              <a:t>How did you get on?</a:t>
            </a:r>
          </a:p>
          <a:p>
            <a:pPr algn="ctr"/>
            <a:endParaRPr lang="en-GB" sz="5400" b="1" dirty="0"/>
          </a:p>
          <a:p>
            <a:pPr algn="ctr"/>
            <a:r>
              <a:rPr lang="en-GB" sz="5400" b="1" dirty="0" smtClean="0"/>
              <a:t>What did this task make you think about?</a:t>
            </a:r>
            <a:endParaRPr lang="en-GB" sz="5400" b="1" dirty="0"/>
          </a:p>
        </p:txBody>
      </p:sp>
    </p:spTree>
    <p:extLst>
      <p:ext uri="{BB962C8B-B14F-4D97-AF65-F5344CB8AC3E}">
        <p14:creationId xmlns:p14="http://schemas.microsoft.com/office/powerpoint/2010/main" val="31003106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5" name="Content Placeholder 2"/>
          <p:cNvSpPr>
            <a:spLocks noGrp="1"/>
          </p:cNvSpPr>
          <p:nvPr>
            <p:ph idx="1"/>
          </p:nvPr>
        </p:nvSpPr>
        <p:spPr>
          <a:xfrm>
            <a:off x="475456" y="1685827"/>
            <a:ext cx="8229600" cy="4525963"/>
          </a:xfrm>
        </p:spPr>
        <p:txBody>
          <a:bodyPr>
            <a:normAutofit/>
          </a:bodyPr>
          <a:lstStyle/>
          <a:p>
            <a:pPr marL="0" indent="0">
              <a:buNone/>
            </a:pPr>
            <a:r>
              <a:rPr lang="en-GB" sz="3600" dirty="0" smtClean="0"/>
              <a:t>You have a sentence in Chinese this time</a:t>
            </a:r>
          </a:p>
          <a:p>
            <a:pPr>
              <a:buFont typeface="Wingdings" panose="05000000000000000000" pitchFamily="2" charset="2"/>
              <a:buChar char="q"/>
            </a:pPr>
            <a:r>
              <a:rPr lang="en-GB" sz="3600" dirty="0" smtClean="0"/>
              <a:t>In pairs, take it in turns to:</a:t>
            </a:r>
          </a:p>
          <a:p>
            <a:pPr lvl="1"/>
            <a:r>
              <a:rPr lang="en-GB" sz="3600" dirty="0" smtClean="0"/>
              <a:t>Choose one of the characters. Use descriptive language to teach your partner how to write the character.</a:t>
            </a:r>
          </a:p>
        </p:txBody>
      </p:sp>
      <p:sp>
        <p:nvSpPr>
          <p:cNvPr id="6" name="Title 1"/>
          <p:cNvSpPr>
            <a:spLocks noGrp="1"/>
          </p:cNvSpPr>
          <p:nvPr>
            <p:ph type="title"/>
          </p:nvPr>
        </p:nvSpPr>
        <p:spPr>
          <a:xfrm>
            <a:off x="475456" y="514687"/>
            <a:ext cx="8229600" cy="1143000"/>
          </a:xfrm>
        </p:spPr>
        <p:txBody>
          <a:bodyPr>
            <a:normAutofit/>
          </a:bodyPr>
          <a:lstStyle/>
          <a:p>
            <a:r>
              <a:rPr lang="en-GB" sz="4800" b="1" dirty="0" smtClean="0"/>
              <a:t>Learning to write?</a:t>
            </a:r>
            <a:endParaRPr lang="en-GB" sz="4800" b="1" dirty="0"/>
          </a:p>
        </p:txBody>
      </p:sp>
    </p:spTree>
    <p:extLst>
      <p:ext uri="{BB962C8B-B14F-4D97-AF65-F5344CB8AC3E}">
        <p14:creationId xmlns:p14="http://schemas.microsoft.com/office/powerpoint/2010/main" val="2082113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extBox 1"/>
          <p:cNvSpPr txBox="1"/>
          <p:nvPr/>
        </p:nvSpPr>
        <p:spPr>
          <a:xfrm>
            <a:off x="545124" y="1260624"/>
            <a:ext cx="8136904" cy="4616648"/>
          </a:xfrm>
          <a:prstGeom prst="rect">
            <a:avLst/>
          </a:prstGeom>
          <a:solidFill>
            <a:srgbClr val="FFFF99"/>
          </a:solidFill>
          <a:ln>
            <a:solidFill>
              <a:schemeClr val="tx1"/>
            </a:solidFill>
          </a:ln>
        </p:spPr>
        <p:txBody>
          <a:bodyPr wrap="square" rtlCol="0">
            <a:spAutoFit/>
          </a:bodyPr>
          <a:lstStyle/>
          <a:p>
            <a:pPr algn="ctr"/>
            <a:r>
              <a:rPr lang="en-GB" sz="5400" b="1" dirty="0" smtClean="0"/>
              <a:t>Discuss:</a:t>
            </a:r>
            <a:endParaRPr lang="en-GB" sz="1200" b="1" dirty="0" smtClean="0"/>
          </a:p>
          <a:p>
            <a:pPr algn="ctr"/>
            <a:endParaRPr lang="en-GB" sz="1200" b="1" dirty="0" smtClean="0"/>
          </a:p>
          <a:p>
            <a:pPr algn="ctr"/>
            <a:endParaRPr lang="en-GB" sz="1200" b="1" dirty="0"/>
          </a:p>
          <a:p>
            <a:pPr algn="ctr"/>
            <a:r>
              <a:rPr lang="en-GB" sz="5400" b="1" dirty="0" smtClean="0"/>
              <a:t>How did you get on?</a:t>
            </a:r>
          </a:p>
          <a:p>
            <a:pPr algn="ctr"/>
            <a:endParaRPr lang="en-GB" sz="5400" b="1" dirty="0"/>
          </a:p>
          <a:p>
            <a:pPr algn="ctr"/>
            <a:r>
              <a:rPr lang="en-GB" sz="5400" b="1" dirty="0" smtClean="0"/>
              <a:t>What did this task make you think about?</a:t>
            </a:r>
            <a:endParaRPr lang="en-GB" sz="5400" b="1" dirty="0"/>
          </a:p>
        </p:txBody>
      </p:sp>
    </p:spTree>
    <p:extLst>
      <p:ext uri="{BB962C8B-B14F-4D97-AF65-F5344CB8AC3E}">
        <p14:creationId xmlns:p14="http://schemas.microsoft.com/office/powerpoint/2010/main" val="36270016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5" name="Shape 218"/>
          <p:cNvSpPr txBox="1">
            <a:spLocks noGrp="1"/>
          </p:cNvSpPr>
          <p:nvPr>
            <p:ph type="title"/>
          </p:nvPr>
        </p:nvSpPr>
        <p:spPr>
          <a:xfrm>
            <a:off x="549536" y="908720"/>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dirty="0" err="1">
                <a:solidFill>
                  <a:schemeClr val="dk1"/>
                </a:solidFill>
                <a:latin typeface="Calibri"/>
                <a:ea typeface="Calibri"/>
                <a:cs typeface="Calibri"/>
                <a:sym typeface="Calibri"/>
              </a:rPr>
              <a:t>Overvelde</a:t>
            </a:r>
            <a:r>
              <a:rPr lang="en-GB" sz="4400" b="0" i="0" u="none" strike="noStrike" cap="none" dirty="0">
                <a:solidFill>
                  <a:schemeClr val="dk1"/>
                </a:solidFill>
                <a:latin typeface="Calibri"/>
                <a:ea typeface="Calibri"/>
                <a:cs typeface="Calibri"/>
                <a:sym typeface="Calibri"/>
              </a:rPr>
              <a:t> &amp; </a:t>
            </a:r>
            <a:r>
              <a:rPr lang="en-GB" sz="4400" b="0" i="0" u="none" strike="noStrike" cap="none" dirty="0" err="1">
                <a:solidFill>
                  <a:schemeClr val="dk1"/>
                </a:solidFill>
                <a:latin typeface="Calibri"/>
                <a:ea typeface="Calibri"/>
                <a:cs typeface="Calibri"/>
                <a:sym typeface="Calibri"/>
              </a:rPr>
              <a:t>Hulstijn</a:t>
            </a:r>
            <a:r>
              <a:rPr lang="en-GB" sz="4400" b="0" i="0" u="none" strike="noStrike" cap="none" dirty="0">
                <a:solidFill>
                  <a:schemeClr val="dk1"/>
                </a:solidFill>
                <a:latin typeface="Calibri"/>
                <a:ea typeface="Calibri"/>
                <a:cs typeface="Calibri"/>
                <a:sym typeface="Calibri"/>
              </a:rPr>
              <a:t> (2011)</a:t>
            </a:r>
            <a:endParaRPr dirty="0"/>
          </a:p>
        </p:txBody>
      </p:sp>
      <p:sp>
        <p:nvSpPr>
          <p:cNvPr id="6" name="Shape 219"/>
          <p:cNvSpPr txBox="1">
            <a:spLocks/>
          </p:cNvSpPr>
          <p:nvPr/>
        </p:nvSpPr>
        <p:spPr>
          <a:xfrm>
            <a:off x="620688" y="2000874"/>
            <a:ext cx="7939136" cy="4525963"/>
          </a:xfrm>
          <a:prstGeom prst="rect">
            <a:avLst/>
          </a:prstGeom>
          <a:noFill/>
          <a:ln>
            <a:noFill/>
          </a:ln>
        </p:spPr>
        <p:txBody>
          <a:bodyPr spcFirstLastPara="1" vert="horz" wrap="square" lIns="91425" tIns="45700" rIns="91425" bIns="4570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Clr>
                <a:schemeClr val="dk1"/>
              </a:buClr>
              <a:buSzPts val="3200"/>
              <a:buFont typeface="Arial"/>
              <a:buChar char="•"/>
            </a:pPr>
            <a:r>
              <a:rPr lang="en-GB" dirty="0" smtClean="0">
                <a:solidFill>
                  <a:schemeClr val="dk1"/>
                </a:solidFill>
                <a:latin typeface="Calibri"/>
                <a:ea typeface="Calibri"/>
                <a:cs typeface="Calibri"/>
                <a:sym typeface="Calibri"/>
              </a:rPr>
              <a:t>8-year olds learned new “letter like” shapes by either</a:t>
            </a:r>
            <a:endParaRPr lang="en-GB" dirty="0" smtClean="0"/>
          </a:p>
          <a:p>
            <a:pPr lvl="1">
              <a:spcBef>
                <a:spcPts val="560"/>
              </a:spcBef>
              <a:buClr>
                <a:schemeClr val="dk1"/>
              </a:buClr>
              <a:buSzPts val="2800"/>
              <a:buFont typeface="Arial"/>
              <a:buChar char="–"/>
            </a:pPr>
            <a:r>
              <a:rPr lang="en-GB" dirty="0" smtClean="0">
                <a:solidFill>
                  <a:schemeClr val="dk1"/>
                </a:solidFill>
                <a:latin typeface="Calibri"/>
                <a:ea typeface="Calibri"/>
                <a:cs typeface="Calibri"/>
                <a:sym typeface="Calibri"/>
              </a:rPr>
              <a:t>Tracing</a:t>
            </a:r>
            <a:endParaRPr lang="en-GB" dirty="0" smtClean="0"/>
          </a:p>
          <a:p>
            <a:pPr lvl="1">
              <a:spcBef>
                <a:spcPts val="560"/>
              </a:spcBef>
              <a:buClr>
                <a:schemeClr val="dk1"/>
              </a:buClr>
              <a:buSzPts val="2800"/>
              <a:buFont typeface="Arial"/>
              <a:buChar char="–"/>
            </a:pPr>
            <a:r>
              <a:rPr lang="en-GB" dirty="0">
                <a:solidFill>
                  <a:schemeClr val="dk1"/>
                </a:solidFill>
                <a:ea typeface="Calibri"/>
                <a:cs typeface="Calibri"/>
                <a:sym typeface="Calibri"/>
              </a:rPr>
              <a:t>Tracking (like hand-over-hand</a:t>
            </a:r>
            <a:r>
              <a:rPr lang="en-GB" dirty="0" smtClean="0">
                <a:solidFill>
                  <a:schemeClr val="dk1"/>
                </a:solidFill>
                <a:ea typeface="Calibri"/>
                <a:cs typeface="Calibri"/>
                <a:sym typeface="Calibri"/>
              </a:rPr>
              <a:t>)</a:t>
            </a:r>
            <a:endParaRPr lang="en-GB" dirty="0" smtClean="0"/>
          </a:p>
          <a:p>
            <a:pPr lvl="1">
              <a:spcBef>
                <a:spcPts val="560"/>
              </a:spcBef>
              <a:buClr>
                <a:schemeClr val="dk1"/>
              </a:buClr>
              <a:buSzPts val="2800"/>
              <a:buFont typeface="Arial"/>
              <a:buChar char="–"/>
            </a:pPr>
            <a:r>
              <a:rPr lang="en-GB" dirty="0" smtClean="0">
                <a:solidFill>
                  <a:schemeClr val="dk1"/>
                </a:solidFill>
                <a:latin typeface="Calibri"/>
                <a:ea typeface="Calibri"/>
                <a:cs typeface="Calibri"/>
                <a:sym typeface="Calibri"/>
              </a:rPr>
              <a:t>Explicit instructions</a:t>
            </a:r>
          </a:p>
          <a:p>
            <a:pPr marL="457200" lvl="1" indent="0">
              <a:spcBef>
                <a:spcPts val="560"/>
              </a:spcBef>
              <a:buClr>
                <a:schemeClr val="dk1"/>
              </a:buClr>
              <a:buSzPts val="2800"/>
              <a:buNone/>
            </a:pPr>
            <a:endParaRPr lang="en-GB" dirty="0" smtClean="0"/>
          </a:p>
          <a:p>
            <a:pPr marL="0" indent="0">
              <a:spcBef>
                <a:spcPts val="640"/>
              </a:spcBef>
              <a:buClr>
                <a:schemeClr val="dk1"/>
              </a:buClr>
              <a:buSzPts val="3200"/>
              <a:buNone/>
            </a:pPr>
            <a:r>
              <a:rPr lang="en-GB" dirty="0" smtClean="0">
                <a:solidFill>
                  <a:schemeClr val="dk1"/>
                </a:solidFill>
                <a:latin typeface="Calibri"/>
                <a:ea typeface="Calibri"/>
                <a:cs typeface="Calibri"/>
                <a:sym typeface="Calibri"/>
              </a:rPr>
              <a:t>Which learned best in the end?</a:t>
            </a:r>
            <a:endParaRPr lang="en-GB"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08435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5" name="Shape 218"/>
          <p:cNvSpPr txBox="1">
            <a:spLocks noGrp="1"/>
          </p:cNvSpPr>
          <p:nvPr>
            <p:ph type="title"/>
          </p:nvPr>
        </p:nvSpPr>
        <p:spPr>
          <a:xfrm>
            <a:off x="549536" y="908720"/>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en-GB" sz="4400" b="0" i="0" u="none" strike="noStrike" cap="none" dirty="0" err="1">
                <a:solidFill>
                  <a:schemeClr val="dk1"/>
                </a:solidFill>
                <a:latin typeface="Calibri"/>
                <a:ea typeface="Calibri"/>
                <a:cs typeface="Calibri"/>
                <a:sym typeface="Calibri"/>
              </a:rPr>
              <a:t>Overvelde</a:t>
            </a:r>
            <a:r>
              <a:rPr lang="en-GB" sz="4400" b="0" i="0" u="none" strike="noStrike" cap="none" dirty="0">
                <a:solidFill>
                  <a:schemeClr val="dk1"/>
                </a:solidFill>
                <a:latin typeface="Calibri"/>
                <a:ea typeface="Calibri"/>
                <a:cs typeface="Calibri"/>
                <a:sym typeface="Calibri"/>
              </a:rPr>
              <a:t> &amp; </a:t>
            </a:r>
            <a:r>
              <a:rPr lang="en-GB" sz="4400" b="0" i="0" u="none" strike="noStrike" cap="none" dirty="0" err="1">
                <a:solidFill>
                  <a:schemeClr val="dk1"/>
                </a:solidFill>
                <a:latin typeface="Calibri"/>
                <a:ea typeface="Calibri"/>
                <a:cs typeface="Calibri"/>
                <a:sym typeface="Calibri"/>
              </a:rPr>
              <a:t>Hulstijn</a:t>
            </a:r>
            <a:r>
              <a:rPr lang="en-GB" sz="4400" b="0" i="0" u="none" strike="noStrike" cap="none" dirty="0">
                <a:solidFill>
                  <a:schemeClr val="dk1"/>
                </a:solidFill>
                <a:latin typeface="Calibri"/>
                <a:ea typeface="Calibri"/>
                <a:cs typeface="Calibri"/>
                <a:sym typeface="Calibri"/>
              </a:rPr>
              <a:t> (2011)</a:t>
            </a:r>
            <a:endParaRPr dirty="0"/>
          </a:p>
        </p:txBody>
      </p:sp>
      <p:sp>
        <p:nvSpPr>
          <p:cNvPr id="6" name="Shape 219"/>
          <p:cNvSpPr txBox="1">
            <a:spLocks/>
          </p:cNvSpPr>
          <p:nvPr/>
        </p:nvSpPr>
        <p:spPr>
          <a:xfrm>
            <a:off x="566936" y="2000875"/>
            <a:ext cx="8046640" cy="4525963"/>
          </a:xfrm>
          <a:prstGeom prst="rect">
            <a:avLst/>
          </a:prstGeom>
          <a:noFill/>
          <a:ln>
            <a:noFill/>
          </a:ln>
        </p:spPr>
        <p:txBody>
          <a:bodyPr spcFirstLastPara="1" vert="horz" wrap="square" lIns="91425" tIns="45700" rIns="91425" bIns="45700"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Clr>
                <a:schemeClr val="dk1"/>
              </a:buClr>
              <a:buSzPts val="3200"/>
              <a:buFont typeface="Arial"/>
              <a:buChar char="•"/>
            </a:pPr>
            <a:r>
              <a:rPr lang="en-GB" dirty="0" smtClean="0">
                <a:solidFill>
                  <a:schemeClr val="dk1"/>
                </a:solidFill>
                <a:latin typeface="Calibri"/>
                <a:ea typeface="Calibri"/>
                <a:cs typeface="Calibri"/>
                <a:sym typeface="Calibri"/>
              </a:rPr>
              <a:t>8-year olds learned new “letter like” shapes by either</a:t>
            </a:r>
            <a:endParaRPr lang="en-GB" dirty="0" smtClean="0"/>
          </a:p>
          <a:p>
            <a:pPr lvl="1">
              <a:spcBef>
                <a:spcPts val="560"/>
              </a:spcBef>
              <a:buClr>
                <a:schemeClr val="dk1"/>
              </a:buClr>
              <a:buSzPts val="2800"/>
              <a:buFont typeface="Arial"/>
              <a:buChar char="–"/>
            </a:pPr>
            <a:r>
              <a:rPr lang="en-GB" dirty="0" smtClean="0">
                <a:solidFill>
                  <a:schemeClr val="dk1"/>
                </a:solidFill>
                <a:latin typeface="Calibri"/>
                <a:ea typeface="Calibri"/>
                <a:cs typeface="Calibri"/>
                <a:sym typeface="Calibri"/>
              </a:rPr>
              <a:t>Tracing</a:t>
            </a:r>
            <a:endParaRPr lang="en-GB" dirty="0" smtClean="0"/>
          </a:p>
          <a:p>
            <a:pPr lvl="1">
              <a:spcBef>
                <a:spcPts val="560"/>
              </a:spcBef>
              <a:buClr>
                <a:schemeClr val="dk1"/>
              </a:buClr>
              <a:buSzPts val="2800"/>
              <a:buFont typeface="Arial"/>
              <a:buChar char="–"/>
            </a:pPr>
            <a:r>
              <a:rPr lang="en-GB" dirty="0">
                <a:solidFill>
                  <a:schemeClr val="dk1"/>
                </a:solidFill>
                <a:ea typeface="Calibri"/>
                <a:cs typeface="Calibri"/>
                <a:sym typeface="Calibri"/>
              </a:rPr>
              <a:t>Tracking (like hand-over-hand</a:t>
            </a:r>
            <a:r>
              <a:rPr lang="en-GB" dirty="0" smtClean="0">
                <a:solidFill>
                  <a:schemeClr val="dk1"/>
                </a:solidFill>
                <a:ea typeface="Calibri"/>
                <a:cs typeface="Calibri"/>
                <a:sym typeface="Calibri"/>
              </a:rPr>
              <a:t>)</a:t>
            </a:r>
            <a:endParaRPr lang="en-GB" dirty="0" smtClean="0"/>
          </a:p>
          <a:p>
            <a:pPr lvl="1">
              <a:spcBef>
                <a:spcPts val="560"/>
              </a:spcBef>
              <a:buClr>
                <a:schemeClr val="dk1"/>
              </a:buClr>
              <a:buSzPts val="2800"/>
              <a:buFont typeface="Arial"/>
              <a:buChar char="–"/>
            </a:pPr>
            <a:r>
              <a:rPr lang="en-GB" dirty="0" smtClean="0">
                <a:solidFill>
                  <a:schemeClr val="dk1"/>
                </a:solidFill>
                <a:latin typeface="Calibri"/>
                <a:ea typeface="Calibri"/>
                <a:cs typeface="Calibri"/>
                <a:sym typeface="Calibri"/>
              </a:rPr>
              <a:t>Explicit instructions</a:t>
            </a:r>
          </a:p>
          <a:p>
            <a:pPr marL="457200" lvl="1" indent="0">
              <a:spcBef>
                <a:spcPts val="560"/>
              </a:spcBef>
              <a:buClr>
                <a:schemeClr val="dk1"/>
              </a:buClr>
              <a:buSzPts val="2800"/>
              <a:buNone/>
            </a:pPr>
            <a:endParaRPr lang="en-GB" dirty="0" smtClean="0"/>
          </a:p>
          <a:p>
            <a:pPr marL="0" lvl="0" indent="0">
              <a:spcBef>
                <a:spcPts val="640"/>
              </a:spcBef>
              <a:buClr>
                <a:schemeClr val="dk1"/>
              </a:buClr>
              <a:buSzPts val="3200"/>
              <a:buNone/>
            </a:pPr>
            <a:r>
              <a:rPr lang="fr-FR" dirty="0">
                <a:solidFill>
                  <a:schemeClr val="dk1"/>
                </a:solidFill>
                <a:ea typeface="Calibri"/>
                <a:cs typeface="Calibri"/>
                <a:sym typeface="Calibri"/>
              </a:rPr>
              <a:t>Explicit cognitive instruction &gt; </a:t>
            </a:r>
            <a:r>
              <a:rPr lang="fr-FR" dirty="0" err="1">
                <a:solidFill>
                  <a:schemeClr val="dk1"/>
                </a:solidFill>
                <a:ea typeface="Calibri"/>
                <a:cs typeface="Calibri"/>
                <a:sym typeface="Calibri"/>
              </a:rPr>
              <a:t>visual</a:t>
            </a:r>
            <a:r>
              <a:rPr lang="fr-FR" dirty="0">
                <a:solidFill>
                  <a:schemeClr val="dk1"/>
                </a:solidFill>
                <a:ea typeface="Calibri"/>
                <a:cs typeface="Calibri"/>
                <a:sym typeface="Calibri"/>
              </a:rPr>
              <a:t> imitation</a:t>
            </a:r>
          </a:p>
        </p:txBody>
      </p:sp>
    </p:spTree>
    <p:extLst>
      <p:ext uri="{BB962C8B-B14F-4D97-AF65-F5344CB8AC3E}">
        <p14:creationId xmlns:p14="http://schemas.microsoft.com/office/powerpoint/2010/main" val="2178780615"/>
      </p:ext>
    </p:extLst>
  </p:cSld>
  <p:clrMapOvr>
    <a:masterClrMapping/>
  </p:clrMapOvr>
  <p:timing>
    <p:tnLst>
      <p:par>
        <p:cTn id="1" dur="indefinite" restart="never" nodeType="tmRoot"/>
      </p:par>
    </p:tnLst>
  </p:timing>
</p:sld>
</file>

<file path=ppt/theme/theme1.xml><?xml version="1.0" encoding="utf-8"?>
<a:theme xmlns:a="http://schemas.openxmlformats.org/drawingml/2006/main" name="LTA Toolki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LTA Toolkit</Template>
  <TotalTime>2901</TotalTime>
  <Words>3323</Words>
  <Application>Microsoft Office PowerPoint</Application>
  <PresentationFormat>On-screen Show (4:3)</PresentationFormat>
  <Paragraphs>304</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LTA Toolkit</vt:lpstr>
      <vt:lpstr>Raising Attainment through developing a whole-school approach to pencil control and handwriting development  Part 2     </vt:lpstr>
      <vt:lpstr>PowerPoint Presentation</vt:lpstr>
      <vt:lpstr>PowerPoint Presentation</vt:lpstr>
      <vt:lpstr>Learning to write?</vt:lpstr>
      <vt:lpstr>PowerPoint Presentation</vt:lpstr>
      <vt:lpstr>Learning to write?</vt:lpstr>
      <vt:lpstr>PowerPoint Presentation</vt:lpstr>
      <vt:lpstr>Overvelde &amp; Hulstijn (2011)</vt:lpstr>
      <vt:lpstr>Overvelde &amp; Hulstijn (2011)</vt:lpstr>
      <vt:lpstr>Motor Learning</vt:lpstr>
      <vt:lpstr>Emerging Literacy –  Teaching Letter Formation</vt:lpstr>
      <vt:lpstr>Grapheme Guidance</vt:lpstr>
      <vt:lpstr>Teaching Letter Formation</vt:lpstr>
      <vt:lpstr>Teaching Letter Formation Phoneme/ grapheme correspondence</vt:lpstr>
      <vt:lpstr>Teaching Letter Formation Individual strokes</vt:lpstr>
      <vt:lpstr>Teaching Letter Formation Putting movements together</vt:lpstr>
      <vt:lpstr>Teaching Letter Formation With a writing implement </vt:lpstr>
      <vt:lpstr>Emerging Literacy –  Teaching Letter Formation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McCartney</dc:creator>
  <cp:lastModifiedBy>CookJ</cp:lastModifiedBy>
  <cp:revision>226</cp:revision>
  <cp:lastPrinted>2019-01-22T11:35:57Z</cp:lastPrinted>
  <dcterms:created xsi:type="dcterms:W3CDTF">2013-02-22T07:22:54Z</dcterms:created>
  <dcterms:modified xsi:type="dcterms:W3CDTF">2019-07-16T10:23:10Z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75975609</vt:i4>
  </property>
  <property fmtid="{D5CDD505-2E9C-101B-9397-08002B2CF9AE}" pid="4" name="_EmailSubject">
    <vt:lpwstr>new slides for the vocabulary PPT</vt:lpwstr>
  </property>
  <property fmtid="{D5CDD505-2E9C-101B-9397-08002B2CF9AE}" pid="5" name="_AuthorEmail">
    <vt:lpwstr>Rebecca.Castelo@highland.gcsx.gov.uk</vt:lpwstr>
  </property>
  <property fmtid="{D5CDD505-2E9C-101B-9397-08002B2CF9AE}" pid="6" name="_AuthorEmailDisplayName">
    <vt:lpwstr>Rebecca Castelo</vt:lpwstr>
  </property>
  <property fmtid="{D5CDD505-2E9C-101B-9397-08002B2CF9AE}" pid="7" name="_PreviousAdHocReviewCycleID">
    <vt:i4>603569363</vt:i4>
  </property>
</Properties>
</file>